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4"/>
  </p:notesMasterIdLst>
  <p:sldIdLst>
    <p:sldId id="256" r:id="rId3"/>
    <p:sldId id="260" r:id="rId4"/>
    <p:sldId id="323" r:id="rId5"/>
    <p:sldId id="324" r:id="rId6"/>
    <p:sldId id="270" r:id="rId7"/>
    <p:sldId id="262" r:id="rId8"/>
    <p:sldId id="325" r:id="rId9"/>
    <p:sldId id="276" r:id="rId10"/>
    <p:sldId id="294" r:id="rId11"/>
    <p:sldId id="277" r:id="rId12"/>
    <p:sldId id="280" r:id="rId13"/>
    <p:sldId id="328" r:id="rId14"/>
    <p:sldId id="327" r:id="rId15"/>
    <p:sldId id="281" r:id="rId16"/>
    <p:sldId id="278" r:id="rId17"/>
    <p:sldId id="293" r:id="rId18"/>
    <p:sldId id="312" r:id="rId19"/>
    <p:sldId id="317" r:id="rId20"/>
    <p:sldId id="313" r:id="rId21"/>
    <p:sldId id="314" r:id="rId22"/>
    <p:sldId id="304" r:id="rId23"/>
    <p:sldId id="321" r:id="rId24"/>
    <p:sldId id="326" r:id="rId25"/>
    <p:sldId id="286" r:id="rId26"/>
    <p:sldId id="261" r:id="rId27"/>
    <p:sldId id="271" r:id="rId28"/>
    <p:sldId id="303" r:id="rId29"/>
    <p:sldId id="264" r:id="rId30"/>
    <p:sldId id="275" r:id="rId31"/>
    <p:sldId id="315" r:id="rId32"/>
    <p:sldId id="266" r:id="rId33"/>
    <p:sldId id="305" r:id="rId34"/>
    <p:sldId id="306" r:id="rId35"/>
    <p:sldId id="295" r:id="rId36"/>
    <p:sldId id="308" r:id="rId37"/>
    <p:sldId id="309" r:id="rId38"/>
    <p:sldId id="310" r:id="rId39"/>
    <p:sldId id="311" r:id="rId40"/>
    <p:sldId id="319" r:id="rId41"/>
    <p:sldId id="320" r:id="rId42"/>
    <p:sldId id="267" r:id="rId43"/>
    <p:sldId id="289" r:id="rId44"/>
    <p:sldId id="296" r:id="rId45"/>
    <p:sldId id="297" r:id="rId46"/>
    <p:sldId id="301" r:id="rId47"/>
    <p:sldId id="282" r:id="rId48"/>
    <p:sldId id="302" r:id="rId49"/>
    <p:sldId id="268" r:id="rId50"/>
    <p:sldId id="274" r:id="rId51"/>
    <p:sldId id="299" r:id="rId52"/>
    <p:sldId id="298" r:id="rId53"/>
    <p:sldId id="290" r:id="rId54"/>
    <p:sldId id="322" r:id="rId55"/>
    <p:sldId id="285" r:id="rId56"/>
    <p:sldId id="257" r:id="rId57"/>
    <p:sldId id="273" r:id="rId58"/>
    <p:sldId id="272" r:id="rId59"/>
    <p:sldId id="292" r:id="rId60"/>
    <p:sldId id="279" r:id="rId61"/>
    <p:sldId id="263" r:id="rId62"/>
    <p:sldId id="316" r:id="rId6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未命名的章節" id="{47858230-7A2C-48C5-A66D-98C0F54E1DE9}">
          <p14:sldIdLst>
            <p14:sldId id="256"/>
            <p14:sldId id="260"/>
            <p14:sldId id="323"/>
            <p14:sldId id="324"/>
            <p14:sldId id="270"/>
            <p14:sldId id="262"/>
            <p14:sldId id="325"/>
            <p14:sldId id="276"/>
            <p14:sldId id="294"/>
            <p14:sldId id="277"/>
            <p14:sldId id="280"/>
            <p14:sldId id="328"/>
            <p14:sldId id="327"/>
            <p14:sldId id="281"/>
            <p14:sldId id="278"/>
            <p14:sldId id="293"/>
            <p14:sldId id="312"/>
            <p14:sldId id="317"/>
            <p14:sldId id="313"/>
            <p14:sldId id="314"/>
            <p14:sldId id="304"/>
            <p14:sldId id="321"/>
            <p14:sldId id="326"/>
            <p14:sldId id="286"/>
            <p14:sldId id="261"/>
            <p14:sldId id="271"/>
            <p14:sldId id="303"/>
            <p14:sldId id="264"/>
            <p14:sldId id="275"/>
            <p14:sldId id="315"/>
            <p14:sldId id="266"/>
            <p14:sldId id="305"/>
            <p14:sldId id="306"/>
            <p14:sldId id="295"/>
            <p14:sldId id="308"/>
            <p14:sldId id="309"/>
            <p14:sldId id="310"/>
            <p14:sldId id="311"/>
            <p14:sldId id="319"/>
            <p14:sldId id="320"/>
            <p14:sldId id="267"/>
            <p14:sldId id="289"/>
            <p14:sldId id="296"/>
            <p14:sldId id="297"/>
            <p14:sldId id="301"/>
            <p14:sldId id="282"/>
            <p14:sldId id="302"/>
            <p14:sldId id="268"/>
            <p14:sldId id="274"/>
            <p14:sldId id="299"/>
            <p14:sldId id="298"/>
            <p14:sldId id="290"/>
            <p14:sldId id="322"/>
            <p14:sldId id="285"/>
            <p14:sldId id="257"/>
            <p14:sldId id="273"/>
            <p14:sldId id="272"/>
            <p14:sldId id="292"/>
            <p14:sldId id="279"/>
            <p14:sldId id="263"/>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FAEEE2"/>
    <a:srgbClr val="E2EBF5"/>
    <a:srgbClr val="2D6DA9"/>
    <a:srgbClr val="B4543E"/>
    <a:srgbClr val="9D1EAD"/>
    <a:srgbClr val="F3E3F5"/>
    <a:srgbClr val="F8EEEC"/>
    <a:srgbClr val="F36B6B"/>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4" autoAdjust="0"/>
    <p:restoredTop sz="95647" autoAdjust="0"/>
  </p:normalViewPr>
  <p:slideViewPr>
    <p:cSldViewPr snapToGrid="0">
      <p:cViewPr varScale="1">
        <p:scale>
          <a:sx n="86" d="100"/>
          <a:sy n="86" d="100"/>
        </p:scale>
        <p:origin x="86" y="168"/>
      </p:cViewPr>
      <p:guideLst/>
    </p:cSldViewPr>
  </p:slideViewPr>
  <p:outlineViewPr>
    <p:cViewPr>
      <p:scale>
        <a:sx n="33" d="100"/>
        <a:sy n="33" d="100"/>
      </p:scale>
      <p:origin x="0" y="-13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924068-BC98-4794-9F31-C351F66549F2}" type="datetimeFigureOut">
              <a:rPr lang="zh-TW" altLang="en-US" smtClean="0"/>
              <a:t>2023/6/29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68475-A6A6-406D-B00C-3E198D41A22F}" type="slidenum">
              <a:rPr lang="zh-TW" altLang="en-US" smtClean="0"/>
              <a:t>‹#›</a:t>
            </a:fld>
            <a:endParaRPr lang="zh-TW" altLang="en-US"/>
          </a:p>
        </p:txBody>
      </p:sp>
    </p:spTree>
    <p:extLst>
      <p:ext uri="{BB962C8B-B14F-4D97-AF65-F5344CB8AC3E}">
        <p14:creationId xmlns:p14="http://schemas.microsoft.com/office/powerpoint/2010/main" val="2869927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fontAlgn="base">
              <a:buFont typeface="Arial" panose="020B0604020202020204" pitchFamily="34" charset="0"/>
              <a:buChar char="•"/>
            </a:pPr>
            <a:r>
              <a:rPr lang="zh-TW" altLang="en-US" b="0" i="0" dirty="0">
                <a:solidFill>
                  <a:srgbClr val="DBDEE1"/>
                </a:solidFill>
                <a:effectLst/>
                <a:latin typeface="inherit"/>
              </a:rPr>
              <a:t>創作理念、成員介紹：為什麼要做這個作品</a:t>
            </a:r>
          </a:p>
          <a:p>
            <a:pPr algn="l" fontAlgn="base">
              <a:buFont typeface="Arial" panose="020B0604020202020204" pitchFamily="34" charset="0"/>
              <a:buChar char="•"/>
            </a:pPr>
            <a:r>
              <a:rPr lang="zh-TW" altLang="en-US" b="0" i="0" dirty="0">
                <a:solidFill>
                  <a:srgbClr val="DBDEE1"/>
                </a:solidFill>
                <a:effectLst/>
                <a:latin typeface="inherit"/>
              </a:rPr>
              <a:t>開發過程：如何企劃，規劃中的故事</a:t>
            </a:r>
          </a:p>
          <a:p>
            <a:pPr marL="742950" lvl="1" indent="-285750" algn="l" fontAlgn="base">
              <a:buFont typeface="Arial" panose="020B0604020202020204" pitchFamily="34" charset="0"/>
              <a:buChar char="•"/>
            </a:pPr>
            <a:r>
              <a:rPr lang="zh-TW" altLang="en-US" b="0" i="0" dirty="0">
                <a:solidFill>
                  <a:srgbClr val="DBDEE1"/>
                </a:solidFill>
                <a:effectLst/>
                <a:latin typeface="inherit"/>
              </a:rPr>
              <a:t>不好的案例（流水帳介紹）：我們寫了使用者故事、</a:t>
            </a:r>
            <a:r>
              <a:rPr lang="en-US" altLang="zh-TW" b="0" i="0" dirty="0">
                <a:solidFill>
                  <a:srgbClr val="DBDEE1"/>
                </a:solidFill>
                <a:effectLst/>
                <a:latin typeface="inherit"/>
              </a:rPr>
              <a:t>wireframe</a:t>
            </a:r>
          </a:p>
          <a:p>
            <a:pPr marL="685800" lvl="1" indent="-228600" fontAlgn="base">
              <a:buFont typeface="Arial" panose="020B0604020202020204" pitchFamily="34" charset="0"/>
              <a:buChar char="•"/>
            </a:pPr>
            <a:r>
              <a:rPr lang="zh-TW" altLang="en-US" b="0" i="0" dirty="0">
                <a:solidFill>
                  <a:srgbClr val="DBDEE1"/>
                </a:solidFill>
                <a:effectLst/>
                <a:latin typeface="inherit"/>
              </a:rPr>
              <a:t>好的範例：在畫 </a:t>
            </a:r>
            <a:r>
              <a:rPr lang="en-US" altLang="zh-TW" b="0" i="0" dirty="0">
                <a:solidFill>
                  <a:srgbClr val="DBDEE1"/>
                </a:solidFill>
                <a:effectLst/>
                <a:latin typeface="inherit"/>
              </a:rPr>
              <a:t>wireframe </a:t>
            </a:r>
            <a:r>
              <a:rPr lang="zh-TW" altLang="en-US" b="0" i="0" dirty="0">
                <a:solidFill>
                  <a:srgbClr val="DBDEE1"/>
                </a:solidFill>
                <a:effectLst/>
                <a:latin typeface="inherit"/>
              </a:rPr>
              <a:t>的過程中，因為團隊間 </a:t>
            </a:r>
            <a:r>
              <a:rPr lang="en-US" altLang="zh-TW" b="0" i="0" dirty="0">
                <a:solidFill>
                  <a:srgbClr val="DBDEE1"/>
                </a:solidFill>
                <a:effectLst/>
                <a:latin typeface="inherit"/>
              </a:rPr>
              <a:t>…</a:t>
            </a:r>
          </a:p>
          <a:p>
            <a:pPr algn="l" fontAlgn="base">
              <a:buFont typeface="Arial" panose="020B0604020202020204" pitchFamily="34" charset="0"/>
              <a:buChar char="•"/>
            </a:pPr>
            <a:r>
              <a:rPr lang="zh-TW" altLang="en-US" b="0" i="0" dirty="0">
                <a:solidFill>
                  <a:srgbClr val="DBDEE1"/>
                </a:solidFill>
                <a:effectLst/>
                <a:latin typeface="inherit"/>
              </a:rPr>
              <a:t>使用技術：請當做在場的人都並非認識 </a:t>
            </a:r>
            <a:r>
              <a:rPr lang="en-US" altLang="zh-TW" b="0" i="0" dirty="0">
                <a:solidFill>
                  <a:srgbClr val="DBDEE1"/>
                </a:solidFill>
                <a:effectLst/>
                <a:latin typeface="inherit"/>
              </a:rPr>
              <a:t>Vue.js</a:t>
            </a:r>
            <a:r>
              <a:rPr lang="zh-TW" altLang="en-US" b="0" i="0" dirty="0">
                <a:solidFill>
                  <a:srgbClr val="DBDEE1"/>
                </a:solidFill>
                <a:effectLst/>
                <a:latin typeface="inherit"/>
              </a:rPr>
              <a:t>，重新介紹如何完成此作品</a:t>
            </a:r>
          </a:p>
          <a:p>
            <a:pPr algn="l" fontAlgn="base">
              <a:buFont typeface="Arial" panose="020B0604020202020204" pitchFamily="34" charset="0"/>
              <a:buChar char="•"/>
            </a:pPr>
            <a:r>
              <a:rPr lang="zh-TW" altLang="en-US" b="0" i="0" dirty="0">
                <a:solidFill>
                  <a:srgbClr val="DBDEE1"/>
                </a:solidFill>
                <a:effectLst/>
                <a:latin typeface="inherit"/>
              </a:rPr>
              <a:t>困難點：遇到什麼樣的狀況，然後是怎麼解決的</a:t>
            </a:r>
          </a:p>
          <a:p>
            <a:pPr algn="l" fontAlgn="base">
              <a:buFont typeface="Arial" panose="020B0604020202020204" pitchFamily="34" charset="0"/>
              <a:buChar char="•"/>
            </a:pPr>
            <a:r>
              <a:rPr lang="zh-TW" altLang="en-US" b="0" i="0" dirty="0">
                <a:solidFill>
                  <a:srgbClr val="DBDEE1"/>
                </a:solidFill>
                <a:effectLst/>
                <a:latin typeface="inherit"/>
              </a:rPr>
              <a:t>最喜歡的點：介紹自己在這個作品上額外的巧思，以及說明為什麼喜歡這個設計</a:t>
            </a:r>
          </a:p>
          <a:p>
            <a:pPr algn="l" fontAlgn="base">
              <a:buFont typeface="Arial" panose="020B0604020202020204" pitchFamily="34" charset="0"/>
              <a:buChar char="•"/>
            </a:pPr>
            <a:r>
              <a:rPr lang="zh-TW" altLang="en-US" b="0" i="0" dirty="0">
                <a:solidFill>
                  <a:srgbClr val="DBDEE1"/>
                </a:solidFill>
                <a:effectLst/>
                <a:latin typeface="inherit"/>
              </a:rPr>
              <a:t>心得：可以總結自己在這之中學了什麼，然後給予每件事情評個分（例如團隊分數、學到的知識內容）</a:t>
            </a:r>
          </a:p>
          <a:p>
            <a:pPr algn="l" fontAlgn="base">
              <a:buFont typeface="Arial" panose="020B0604020202020204" pitchFamily="34" charset="0"/>
              <a:buChar char="•"/>
            </a:pPr>
            <a:r>
              <a:rPr lang="zh-TW" altLang="en-US" b="0" i="0" dirty="0">
                <a:solidFill>
                  <a:srgbClr val="DBDEE1"/>
                </a:solidFill>
                <a:effectLst/>
                <a:latin typeface="gg sans"/>
              </a:rPr>
              <a:t>其他建議： </a:t>
            </a:r>
            <a:r>
              <a:rPr lang="zh-TW" altLang="en-US" b="0" i="0" dirty="0">
                <a:solidFill>
                  <a:srgbClr val="DBDEE1"/>
                </a:solidFill>
                <a:effectLst/>
                <a:latin typeface="inherit"/>
              </a:rPr>
              <a:t>時間規劃，把時間放在介紹起來「最順的地方」（或者最有看頭的地方）</a:t>
            </a:r>
          </a:p>
          <a:p>
            <a:pPr algn="l" fontAlgn="base">
              <a:buFont typeface="Arial" panose="020B0604020202020204" pitchFamily="34" charset="0"/>
              <a:buChar char="•"/>
            </a:pPr>
            <a:r>
              <a:rPr lang="zh-TW" altLang="en-US" b="0" i="0" dirty="0">
                <a:solidFill>
                  <a:srgbClr val="DBDEE1"/>
                </a:solidFill>
                <a:effectLst/>
                <a:latin typeface="inherit"/>
              </a:rPr>
              <a:t>別花太多時間介紹太基本的功能，例如：登入註冊</a:t>
            </a:r>
          </a:p>
          <a:p>
            <a:pPr marL="742950" lvl="1" indent="-285750" algn="l" fontAlgn="base">
              <a:buFont typeface="Arial" panose="020B0604020202020204" pitchFamily="34" charset="0"/>
              <a:buChar char="•"/>
            </a:pPr>
            <a:r>
              <a:rPr lang="zh-TW" altLang="en-US" b="0" i="0" dirty="0">
                <a:solidFill>
                  <a:srgbClr val="DBDEE1"/>
                </a:solidFill>
                <a:effectLst/>
                <a:latin typeface="inherit"/>
              </a:rPr>
              <a:t>好的方式：直接開好多個瀏覽器，都已經登入各身份</a:t>
            </a:r>
          </a:p>
          <a:p>
            <a:pPr algn="l" fontAlgn="base">
              <a:buFont typeface="Arial" panose="020B0604020202020204" pitchFamily="34" charset="0"/>
              <a:buChar char="•"/>
            </a:pPr>
            <a:r>
              <a:rPr lang="zh-TW" altLang="en-US" b="0" i="0" dirty="0">
                <a:solidFill>
                  <a:srgbClr val="DBDEE1"/>
                </a:solidFill>
                <a:effectLst/>
                <a:latin typeface="inherit"/>
              </a:rPr>
              <a:t>這是一場 </a:t>
            </a:r>
            <a:r>
              <a:rPr lang="en-US" altLang="zh-TW" b="0" i="0" dirty="0">
                <a:solidFill>
                  <a:srgbClr val="DBDEE1"/>
                </a:solidFill>
                <a:effectLst/>
                <a:latin typeface="inherit"/>
              </a:rPr>
              <a:t>Show</a:t>
            </a:r>
            <a:r>
              <a:rPr lang="zh-TW" altLang="en-US" b="0" i="0" dirty="0">
                <a:solidFill>
                  <a:srgbClr val="DBDEE1"/>
                </a:solidFill>
                <a:effectLst/>
                <a:latin typeface="inherit"/>
              </a:rPr>
              <a:t>，如何適當的展示也是重點</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a:t>
            </a:fld>
            <a:endParaRPr lang="zh-TW" altLang="en-US"/>
          </a:p>
        </p:txBody>
      </p:sp>
    </p:spTree>
    <p:extLst>
      <p:ext uri="{BB962C8B-B14F-4D97-AF65-F5344CB8AC3E}">
        <p14:creationId xmlns:p14="http://schemas.microsoft.com/office/powerpoint/2010/main" val="1657343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根據我們的要求，設計師設計出了我們網站的主要頁面</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13</a:t>
            </a:fld>
            <a:endParaRPr lang="zh-TW" altLang="en-US"/>
          </a:p>
        </p:txBody>
      </p:sp>
    </p:spTree>
    <p:extLst>
      <p:ext uri="{BB962C8B-B14F-4D97-AF65-F5344CB8AC3E}">
        <p14:creationId xmlns:p14="http://schemas.microsoft.com/office/powerpoint/2010/main" val="3558429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以及整體網站的設計系統，包含主色、字型及網頁元件</a:t>
            </a:r>
            <a:r>
              <a:rPr lang="en-US" altLang="zh-TW" dirty="0"/>
              <a:t>…</a:t>
            </a:r>
            <a:r>
              <a:rPr lang="zh-TW" altLang="en-US" dirty="0"/>
              <a:t>等，在與設計師溝通的過程中，也有學到蠻多的，這個在後面的章節會跟大家分享</a:t>
            </a:r>
            <a:br>
              <a:rPr lang="en-US" altLang="zh-TW" dirty="0"/>
            </a:br>
            <a:br>
              <a:rPr lang="en-US" altLang="zh-TW" dirty="0"/>
            </a:br>
            <a:r>
              <a:rPr lang="zh-TW" altLang="en-US" dirty="0"/>
              <a:t>以及相關網頁中會使用到的元件的設計</a:t>
            </a:r>
            <a:br>
              <a:rPr lang="en-US" altLang="zh-TW" dirty="0"/>
            </a:br>
            <a:r>
              <a:rPr lang="zh-TW" altLang="en-US" dirty="0"/>
              <a:t>有關設計系統的部分，其實在與設計師溝通的過程中，也有學到蠻多的，這個在後面的章節會跟大家分享</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14</a:t>
            </a:fld>
            <a:endParaRPr lang="zh-TW" altLang="en-US"/>
          </a:p>
        </p:txBody>
      </p:sp>
    </p:spTree>
    <p:extLst>
      <p:ext uri="{BB962C8B-B14F-4D97-AF65-F5344CB8AC3E}">
        <p14:creationId xmlns:p14="http://schemas.microsoft.com/office/powerpoint/2010/main" val="1338081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在等設計師設計的同時，我們開始著手開發</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15</a:t>
            </a:fld>
            <a:endParaRPr lang="zh-TW" altLang="en-US"/>
          </a:p>
        </p:txBody>
      </p:sp>
    </p:spTree>
    <p:extLst>
      <p:ext uri="{BB962C8B-B14F-4D97-AF65-F5344CB8AC3E}">
        <p14:creationId xmlns:p14="http://schemas.microsoft.com/office/powerpoint/2010/main" val="591395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首先是規劃網頁資料的部分，在有了使用者故事之後，我們可以依據這些使用者的行為，去規劃網站的資料架構</a:t>
            </a:r>
            <a:r>
              <a:rPr lang="en-US" altLang="zh-TW" dirty="0"/>
              <a:t>(?)</a:t>
            </a:r>
            <a:r>
              <a:rPr lang="zh-TW" altLang="en-US" dirty="0"/>
              <a:t>，並且針對這些故事來規劃前端與後端溝通時所需的 </a:t>
            </a:r>
            <a:r>
              <a:rPr lang="en-US" altLang="zh-TW" dirty="0" err="1"/>
              <a:t>api</a:t>
            </a:r>
            <a:r>
              <a:rPr lang="en-US" altLang="zh-TW" dirty="0"/>
              <a:t> </a:t>
            </a:r>
            <a:r>
              <a:rPr lang="zh-TW" altLang="en-US" dirty="0"/>
              <a:t>，</a:t>
            </a:r>
            <a:br>
              <a:rPr lang="en-US" altLang="zh-TW" dirty="0"/>
            </a:br>
            <a:r>
              <a:rPr lang="en-US" altLang="zh-TW" dirty="0"/>
              <a:t>Api </a:t>
            </a:r>
            <a:r>
              <a:rPr lang="zh-TW" altLang="en-US" dirty="0"/>
              <a:t>高達 </a:t>
            </a:r>
            <a:r>
              <a:rPr lang="en-US" altLang="zh-TW" dirty="0"/>
              <a:t>50</a:t>
            </a:r>
            <a:r>
              <a:rPr lang="zh-TW" altLang="en-US" dirty="0"/>
              <a:t> 支，涵蓋使用者、募資專案、提案方、贊助方</a:t>
            </a:r>
            <a:r>
              <a:rPr lang="en-US" altLang="zh-TW" dirty="0"/>
              <a:t>…</a:t>
            </a:r>
            <a:r>
              <a:rPr lang="zh-TW" altLang="en-US" dirty="0"/>
              <a:t>的增改刪查</a:t>
            </a:r>
            <a:br>
              <a:rPr lang="en-US" altLang="zh-TW" dirty="0"/>
            </a:br>
            <a:r>
              <a:rPr lang="zh-TW" altLang="en-US" dirty="0"/>
              <a:t>節錄其中與專案相關的操作</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像是提案方針對專案的增改刪查及專案所屬方案的增改刪查</a:t>
            </a:r>
            <a:br>
              <a:rPr lang="en-US" altLang="zh-TW" dirty="0"/>
            </a:b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這些 </a:t>
            </a:r>
            <a:r>
              <a:rPr lang="en-US" altLang="zh-TW" dirty="0" err="1"/>
              <a:t>api</a:t>
            </a:r>
            <a:r>
              <a:rPr lang="en-US" altLang="zh-TW" dirty="0"/>
              <a:t> </a:t>
            </a:r>
            <a:r>
              <a:rPr lang="zh-TW" altLang="en-US" dirty="0"/>
              <a:t>是依據使用者故事延伸而來</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16</a:t>
            </a:fld>
            <a:endParaRPr lang="zh-TW" altLang="en-US"/>
          </a:p>
        </p:txBody>
      </p:sp>
    </p:spTree>
    <p:extLst>
      <p:ext uri="{BB962C8B-B14F-4D97-AF65-F5344CB8AC3E}">
        <p14:creationId xmlns:p14="http://schemas.microsoft.com/office/powerpoint/2010/main" val="782586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接著，依據網站架構及</a:t>
            </a:r>
            <a:r>
              <a:rPr lang="en-US" altLang="zh-TW" dirty="0" err="1"/>
              <a:t>api</a:t>
            </a:r>
            <a:r>
              <a:rPr lang="zh-TW" altLang="en-US" dirty="0"/>
              <a:t>規格規劃出所需要的資料庫格式，及各資料庫的關聯 </a:t>
            </a:r>
            <a:r>
              <a:rPr lang="en-US" altLang="zh-TW" dirty="0"/>
              <a:t>(</a:t>
            </a:r>
            <a:r>
              <a:rPr lang="zh-TW" altLang="en-US" dirty="0"/>
              <a:t>恩怨情仇</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17</a:t>
            </a:fld>
            <a:endParaRPr lang="zh-TW" altLang="en-US"/>
          </a:p>
        </p:txBody>
      </p:sp>
    </p:spTree>
    <p:extLst>
      <p:ext uri="{BB962C8B-B14F-4D97-AF65-F5344CB8AC3E}">
        <p14:creationId xmlns:p14="http://schemas.microsoft.com/office/powerpoint/2010/main" val="1437322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可以簡化成像這樣一張關係圖，像是 </a:t>
            </a:r>
            <a:r>
              <a:rPr lang="en-US" altLang="zh-TW" dirty="0"/>
              <a:t>user </a:t>
            </a:r>
            <a:r>
              <a:rPr lang="zh-TW" altLang="en-US" dirty="0"/>
              <a:t>的</a:t>
            </a:r>
            <a:r>
              <a:rPr lang="en-US" altLang="zh-TW" dirty="0"/>
              <a:t>…</a:t>
            </a:r>
            <a:br>
              <a:rPr lang="en-US" altLang="zh-TW" dirty="0"/>
            </a:br>
            <a:r>
              <a:rPr lang="zh-TW" altLang="en-US" dirty="0"/>
              <a:t>著重講有標文字的部分</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18</a:t>
            </a:fld>
            <a:endParaRPr lang="zh-TW" altLang="en-US"/>
          </a:p>
        </p:txBody>
      </p:sp>
    </p:spTree>
    <p:extLst>
      <p:ext uri="{BB962C8B-B14F-4D97-AF65-F5344CB8AC3E}">
        <p14:creationId xmlns:p14="http://schemas.microsoft.com/office/powerpoint/2010/main" val="870406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19</a:t>
            </a:fld>
            <a:endParaRPr lang="zh-TW" altLang="en-US"/>
          </a:p>
        </p:txBody>
      </p:sp>
    </p:spTree>
    <p:extLst>
      <p:ext uri="{BB962C8B-B14F-4D97-AF65-F5344CB8AC3E}">
        <p14:creationId xmlns:p14="http://schemas.microsoft.com/office/powerpoint/2010/main" val="3515011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在這個地方我們有用到</a:t>
            </a:r>
            <a:r>
              <a:rPr lang="en-US" altLang="zh-TW" dirty="0"/>
              <a:t>…</a:t>
            </a:r>
            <a:r>
              <a:rPr lang="zh-TW" altLang="en-US" dirty="0"/>
              <a:t>技術，</a:t>
            </a:r>
            <a:r>
              <a:rPr lang="en-US" altLang="zh-TW" dirty="0"/>
              <a:t>…Demo </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21</a:t>
            </a:fld>
            <a:endParaRPr lang="zh-TW" altLang="en-US"/>
          </a:p>
        </p:txBody>
      </p:sp>
    </p:spTree>
    <p:extLst>
      <p:ext uri="{BB962C8B-B14F-4D97-AF65-F5344CB8AC3E}">
        <p14:creationId xmlns:p14="http://schemas.microsoft.com/office/powerpoint/2010/main" val="1163059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a:t>合作順暢 </a:t>
            </a:r>
            <a:r>
              <a:rPr lang="en-US" altLang="zh-TW" dirty="0"/>
              <a:t>- </a:t>
            </a:r>
            <a:r>
              <a:rPr lang="zh-TW" altLang="en-US" dirty="0"/>
              <a:t>我們的團隊協作十分順暢，有著豐富的設計經驗和技術能力。</a:t>
            </a:r>
          </a:p>
          <a:p>
            <a:r>
              <a:rPr lang="zh-TW" altLang="en-US" b="1" dirty="0"/>
              <a:t>專業態度 </a:t>
            </a:r>
            <a:r>
              <a:rPr lang="en-US" altLang="zh-TW" dirty="0"/>
              <a:t>- </a:t>
            </a:r>
            <a:r>
              <a:rPr lang="zh-TW" altLang="en-US" dirty="0"/>
              <a:t>我們堅持高品質、專業化的工作態度，能夠給客戶帶來最滿意的服務體驗。</a:t>
            </a:r>
          </a:p>
          <a:p>
            <a:r>
              <a:rPr lang="zh-TW" altLang="en-US" b="1" dirty="0"/>
              <a:t>共享成果 </a:t>
            </a:r>
            <a:r>
              <a:rPr lang="en-US" altLang="zh-TW" dirty="0"/>
              <a:t>- </a:t>
            </a:r>
            <a:r>
              <a:rPr lang="zh-TW" altLang="en-US" dirty="0"/>
              <a:t>我們的團隊樂於分享成果和經驗，並提供適合的解決方案，讓客戶受益。</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27</a:t>
            </a:fld>
            <a:endParaRPr lang="zh-TW" altLang="en-US"/>
          </a:p>
        </p:txBody>
      </p:sp>
    </p:spTree>
    <p:extLst>
      <p:ext uri="{BB962C8B-B14F-4D97-AF65-F5344CB8AC3E}">
        <p14:creationId xmlns:p14="http://schemas.microsoft.com/office/powerpoint/2010/main" val="932717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發起人募資流程、捐款流程</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29</a:t>
            </a:fld>
            <a:endParaRPr lang="zh-TW" altLang="en-US"/>
          </a:p>
        </p:txBody>
      </p:sp>
    </p:spTree>
    <p:extLst>
      <p:ext uri="{BB962C8B-B14F-4D97-AF65-F5344CB8AC3E}">
        <p14:creationId xmlns:p14="http://schemas.microsoft.com/office/powerpoint/2010/main" val="113732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2023 / 3 / 5</a:t>
            </a:r>
          </a:p>
          <a:p>
            <a:r>
              <a:rPr lang="zh-TW" altLang="en-US" dirty="0"/>
              <a:t>首次相見歡 </a:t>
            </a:r>
            <a:endParaRPr lang="en-US" altLang="zh-TW" dirty="0"/>
          </a:p>
          <a:p>
            <a:pPr marL="0" indent="0">
              <a:buNone/>
            </a:pPr>
            <a:r>
              <a:rPr lang="zh-TW" altLang="en-US" dirty="0"/>
              <a:t>認識彼此，決定了未來三個多月燃燒生命的專題題目：募資網站！</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a:t>
            </a:fld>
            <a:endParaRPr lang="zh-TW" altLang="en-US"/>
          </a:p>
        </p:txBody>
      </p:sp>
    </p:spTree>
    <p:extLst>
      <p:ext uri="{BB962C8B-B14F-4D97-AF65-F5344CB8AC3E}">
        <p14:creationId xmlns:p14="http://schemas.microsoft.com/office/powerpoint/2010/main" val="3794508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發起人募資流程、捐款流程</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30</a:t>
            </a:fld>
            <a:endParaRPr lang="zh-TW" altLang="en-US"/>
          </a:p>
        </p:txBody>
      </p:sp>
    </p:spTree>
    <p:extLst>
      <p:ext uri="{BB962C8B-B14F-4D97-AF65-F5344CB8AC3E}">
        <p14:creationId xmlns:p14="http://schemas.microsoft.com/office/powerpoint/2010/main" val="2548882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31</a:t>
            </a:fld>
            <a:endParaRPr lang="zh-TW" altLang="en-US"/>
          </a:p>
        </p:txBody>
      </p:sp>
    </p:spTree>
    <p:extLst>
      <p:ext uri="{BB962C8B-B14F-4D97-AF65-F5344CB8AC3E}">
        <p14:creationId xmlns:p14="http://schemas.microsoft.com/office/powerpoint/2010/main" val="2317305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32</a:t>
            </a:fld>
            <a:endParaRPr lang="zh-TW" altLang="en-US"/>
          </a:p>
        </p:txBody>
      </p:sp>
    </p:spTree>
    <p:extLst>
      <p:ext uri="{BB962C8B-B14F-4D97-AF65-F5344CB8AC3E}">
        <p14:creationId xmlns:p14="http://schemas.microsoft.com/office/powerpoint/2010/main" val="3939440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33</a:t>
            </a:fld>
            <a:endParaRPr lang="zh-TW" altLang="en-US"/>
          </a:p>
        </p:txBody>
      </p:sp>
    </p:spTree>
    <p:extLst>
      <p:ext uri="{BB962C8B-B14F-4D97-AF65-F5344CB8AC3E}">
        <p14:creationId xmlns:p14="http://schemas.microsoft.com/office/powerpoint/2010/main" val="3962882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36</a:t>
            </a:fld>
            <a:endParaRPr lang="zh-TW" altLang="en-US"/>
          </a:p>
        </p:txBody>
      </p:sp>
    </p:spTree>
    <p:extLst>
      <p:ext uri="{BB962C8B-B14F-4D97-AF65-F5344CB8AC3E}">
        <p14:creationId xmlns:p14="http://schemas.microsoft.com/office/powerpoint/2010/main" val="3792611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333333"/>
                </a:solidFill>
                <a:effectLst/>
                <a:latin typeface="-apple-system"/>
              </a:rPr>
              <a:t>loading </a:t>
            </a:r>
            <a:r>
              <a:rPr lang="zh-TW" altLang="en-US" b="0" i="0" dirty="0">
                <a:solidFill>
                  <a:srgbClr val="333333"/>
                </a:solidFill>
                <a:effectLst/>
                <a:latin typeface="-apple-system"/>
              </a:rPr>
              <a:t>的動畫，也是我們組員調整了很久的部分，包含出現時機，到每頁的過度動畫，或是資料未渲染完成前</a:t>
            </a:r>
            <a:r>
              <a:rPr lang="en-US" altLang="zh-TW" b="0" i="0" dirty="0">
                <a:solidFill>
                  <a:srgbClr val="333333"/>
                </a:solidFill>
                <a:effectLst/>
                <a:latin typeface="-apple-system"/>
              </a:rPr>
              <a:t>…</a:t>
            </a:r>
            <a:r>
              <a:rPr lang="zh-TW" altLang="en-US" b="0" i="0" dirty="0">
                <a:solidFill>
                  <a:srgbClr val="333333"/>
                </a:solidFill>
                <a:effectLst/>
                <a:latin typeface="-apple-system"/>
              </a:rPr>
              <a:t>這些時機點都是我們一再調整，力求無違和的呈現，最終的結果也確實符合我們的預期。而且有時候看兔子很努力地奔跑，感覺真的很認真呢</a:t>
            </a:r>
            <a:r>
              <a:rPr lang="en-US" altLang="zh-TW" b="0" i="0" dirty="0">
                <a:solidFill>
                  <a:srgbClr val="333333"/>
                </a:solidFill>
                <a:effectLst/>
                <a:latin typeface="-apple-system"/>
              </a:rPr>
              <a:t>XD</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42</a:t>
            </a:fld>
            <a:endParaRPr lang="zh-TW" altLang="en-US"/>
          </a:p>
        </p:txBody>
      </p:sp>
    </p:spTree>
    <p:extLst>
      <p:ext uri="{BB962C8B-B14F-4D97-AF65-F5344CB8AC3E}">
        <p14:creationId xmlns:p14="http://schemas.microsoft.com/office/powerpoint/2010/main" val="4115606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其實整子時成蠻短的，從 </a:t>
            </a:r>
            <a:r>
              <a:rPr lang="en-US" altLang="zh-TW" dirty="0"/>
              <a:t>00/00 </a:t>
            </a:r>
            <a:r>
              <a:rPr lang="zh-TW" altLang="en-US" dirty="0"/>
              <a:t>到 </a:t>
            </a:r>
            <a:r>
              <a:rPr lang="en-US" altLang="zh-TW" dirty="0"/>
              <a:t>00/00 </a:t>
            </a:r>
            <a:r>
              <a:rPr lang="zh-TW" altLang="en-US" dirty="0"/>
              <a:t>，中間還包含規劃，及扣除上班的時間</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49</a:t>
            </a:fld>
            <a:endParaRPr lang="zh-TW" altLang="en-US"/>
          </a:p>
        </p:txBody>
      </p:sp>
    </p:spTree>
    <p:extLst>
      <p:ext uri="{BB962C8B-B14F-4D97-AF65-F5344CB8AC3E}">
        <p14:creationId xmlns:p14="http://schemas.microsoft.com/office/powerpoint/2010/main" val="4248316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居然有辦法每週開2次小組會議+1次教練討論，真的不知道時間哪裡來的&gt;&lt;</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50</a:t>
            </a:fld>
            <a:endParaRPr lang="zh-TW" altLang="en-US"/>
          </a:p>
        </p:txBody>
      </p:sp>
    </p:spTree>
    <p:extLst>
      <p:ext uri="{BB962C8B-B14F-4D97-AF65-F5344CB8AC3E}">
        <p14:creationId xmlns:p14="http://schemas.microsoft.com/office/powerpoint/2010/main" val="1997593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333333"/>
                </a:solidFill>
                <a:effectLst/>
                <a:latin typeface="-apple-system"/>
              </a:rPr>
              <a:t>通過設計這個募資網站，我們瞭解了網站</a:t>
            </a:r>
            <a:r>
              <a:rPr lang="en-US" altLang="zh-TW" b="0" i="0" dirty="0">
                <a:solidFill>
                  <a:srgbClr val="333333"/>
                </a:solidFill>
                <a:effectLst/>
                <a:latin typeface="-apple-system"/>
              </a:rPr>
              <a:t>UI</a:t>
            </a:r>
            <a:r>
              <a:rPr lang="zh-TW" altLang="en-US" b="0" i="0" dirty="0">
                <a:solidFill>
                  <a:srgbClr val="333333"/>
                </a:solidFill>
                <a:effectLst/>
                <a:latin typeface="-apple-system"/>
              </a:rPr>
              <a:t>和前端技術等多個方面的知識和技能。我們更加熟悉了規劃一個完整網站所需的各種迫切需要和必要的系統與功能。 完成此網站設計的過程也提醒了我們，態度對待每個募資項目都非常謹慎和重視，並始終保持謙虛的態度。將來，我們將繼續為此領域和更多慈善事業做出貢獻。</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51</a:t>
            </a:fld>
            <a:endParaRPr lang="zh-TW" altLang="en-US"/>
          </a:p>
        </p:txBody>
      </p:sp>
    </p:spTree>
    <p:extLst>
      <p:ext uri="{BB962C8B-B14F-4D97-AF65-F5344CB8AC3E}">
        <p14:creationId xmlns:p14="http://schemas.microsoft.com/office/powerpoint/2010/main" val="27927000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fontAlgn="base">
              <a:buFont typeface="Arial" panose="020B0604020202020204" pitchFamily="34" charset="0"/>
              <a:buChar char="•"/>
            </a:pPr>
            <a:r>
              <a:rPr lang="zh-TW" altLang="en-US" b="0" i="0" dirty="0">
                <a:solidFill>
                  <a:srgbClr val="DBDEE1"/>
                </a:solidFill>
                <a:effectLst/>
                <a:latin typeface="inherit"/>
              </a:rPr>
              <a:t>創作理念、成員介紹：為什麼要做這個作品</a:t>
            </a:r>
          </a:p>
          <a:p>
            <a:pPr algn="l" fontAlgn="base">
              <a:buFont typeface="Arial" panose="020B0604020202020204" pitchFamily="34" charset="0"/>
              <a:buChar char="•"/>
            </a:pPr>
            <a:r>
              <a:rPr lang="zh-TW" altLang="en-US" b="0" i="0" dirty="0">
                <a:solidFill>
                  <a:srgbClr val="DBDEE1"/>
                </a:solidFill>
                <a:effectLst/>
                <a:latin typeface="inherit"/>
              </a:rPr>
              <a:t>開發過程：如何企劃，規劃中的故事</a:t>
            </a:r>
          </a:p>
          <a:p>
            <a:pPr marL="742950" lvl="1" indent="-285750" algn="l" fontAlgn="base">
              <a:buFont typeface="Arial" panose="020B0604020202020204" pitchFamily="34" charset="0"/>
              <a:buChar char="•"/>
            </a:pPr>
            <a:r>
              <a:rPr lang="zh-TW" altLang="en-US" b="0" i="0" dirty="0">
                <a:solidFill>
                  <a:srgbClr val="DBDEE1"/>
                </a:solidFill>
                <a:effectLst/>
                <a:latin typeface="inherit"/>
              </a:rPr>
              <a:t>不好的案例（流水帳介紹）：我們寫了使用者故事、</a:t>
            </a:r>
            <a:r>
              <a:rPr lang="en-US" altLang="zh-TW" b="0" i="0" dirty="0">
                <a:solidFill>
                  <a:srgbClr val="DBDEE1"/>
                </a:solidFill>
                <a:effectLst/>
                <a:latin typeface="inherit"/>
              </a:rPr>
              <a:t>wireframe</a:t>
            </a:r>
          </a:p>
          <a:p>
            <a:pPr marL="685800" lvl="1" indent="-228600" fontAlgn="base">
              <a:buFont typeface="Arial" panose="020B0604020202020204" pitchFamily="34" charset="0"/>
              <a:buChar char="•"/>
            </a:pPr>
            <a:r>
              <a:rPr lang="zh-TW" altLang="en-US" b="0" i="0" dirty="0">
                <a:solidFill>
                  <a:srgbClr val="DBDEE1"/>
                </a:solidFill>
                <a:effectLst/>
                <a:latin typeface="inherit"/>
              </a:rPr>
              <a:t>好的範例：在畫 </a:t>
            </a:r>
            <a:r>
              <a:rPr lang="en-US" altLang="zh-TW" b="0" i="0" dirty="0">
                <a:solidFill>
                  <a:srgbClr val="DBDEE1"/>
                </a:solidFill>
                <a:effectLst/>
                <a:latin typeface="inherit"/>
              </a:rPr>
              <a:t>wireframe </a:t>
            </a:r>
            <a:r>
              <a:rPr lang="zh-TW" altLang="en-US" b="0" i="0" dirty="0">
                <a:solidFill>
                  <a:srgbClr val="DBDEE1"/>
                </a:solidFill>
                <a:effectLst/>
                <a:latin typeface="inherit"/>
              </a:rPr>
              <a:t>的過程中，因為團隊間 </a:t>
            </a:r>
            <a:r>
              <a:rPr lang="en-US" altLang="zh-TW" b="0" i="0" dirty="0">
                <a:solidFill>
                  <a:srgbClr val="DBDEE1"/>
                </a:solidFill>
                <a:effectLst/>
                <a:latin typeface="inherit"/>
              </a:rPr>
              <a:t>…</a:t>
            </a:r>
          </a:p>
          <a:p>
            <a:pPr algn="l" fontAlgn="base">
              <a:buFont typeface="Arial" panose="020B0604020202020204" pitchFamily="34" charset="0"/>
              <a:buChar char="•"/>
            </a:pPr>
            <a:r>
              <a:rPr lang="zh-TW" altLang="en-US" b="0" i="0" dirty="0">
                <a:solidFill>
                  <a:srgbClr val="DBDEE1"/>
                </a:solidFill>
                <a:effectLst/>
                <a:latin typeface="inherit"/>
              </a:rPr>
              <a:t>使用技術：請當做在場的人都並非認識 </a:t>
            </a:r>
            <a:r>
              <a:rPr lang="en-US" altLang="zh-TW" b="0" i="0" dirty="0">
                <a:solidFill>
                  <a:srgbClr val="DBDEE1"/>
                </a:solidFill>
                <a:effectLst/>
                <a:latin typeface="inherit"/>
              </a:rPr>
              <a:t>Vue.js</a:t>
            </a:r>
            <a:r>
              <a:rPr lang="zh-TW" altLang="en-US" b="0" i="0" dirty="0">
                <a:solidFill>
                  <a:srgbClr val="DBDEE1"/>
                </a:solidFill>
                <a:effectLst/>
                <a:latin typeface="inherit"/>
              </a:rPr>
              <a:t>，重新介紹如何完成此作品</a:t>
            </a:r>
          </a:p>
          <a:p>
            <a:pPr algn="l" fontAlgn="base">
              <a:buFont typeface="Arial" panose="020B0604020202020204" pitchFamily="34" charset="0"/>
              <a:buChar char="•"/>
            </a:pPr>
            <a:r>
              <a:rPr lang="zh-TW" altLang="en-US" b="0" i="0" dirty="0">
                <a:solidFill>
                  <a:srgbClr val="DBDEE1"/>
                </a:solidFill>
                <a:effectLst/>
                <a:latin typeface="inherit"/>
              </a:rPr>
              <a:t>困難點：遇到什麼樣的狀況，然後是怎麼解決的</a:t>
            </a:r>
          </a:p>
          <a:p>
            <a:pPr algn="l" fontAlgn="base">
              <a:buFont typeface="Arial" panose="020B0604020202020204" pitchFamily="34" charset="0"/>
              <a:buChar char="•"/>
            </a:pPr>
            <a:r>
              <a:rPr lang="zh-TW" altLang="en-US" b="0" i="0" dirty="0">
                <a:solidFill>
                  <a:srgbClr val="DBDEE1"/>
                </a:solidFill>
                <a:effectLst/>
                <a:latin typeface="inherit"/>
              </a:rPr>
              <a:t>最喜歡的點：介紹自己在這個作品上額外的巧思，以及說明為什麼喜歡這個設計</a:t>
            </a:r>
          </a:p>
          <a:p>
            <a:pPr algn="l" fontAlgn="base">
              <a:buFont typeface="Arial" panose="020B0604020202020204" pitchFamily="34" charset="0"/>
              <a:buChar char="•"/>
            </a:pPr>
            <a:r>
              <a:rPr lang="zh-TW" altLang="en-US" b="0" i="0" dirty="0">
                <a:solidFill>
                  <a:srgbClr val="DBDEE1"/>
                </a:solidFill>
                <a:effectLst/>
                <a:latin typeface="inherit"/>
              </a:rPr>
              <a:t>心得：可以總結自己在這之中學了什麼，然後給予每件事情評個分（例如團隊分數、學到的知識內容）</a:t>
            </a:r>
          </a:p>
          <a:p>
            <a:pPr algn="l" fontAlgn="base">
              <a:buFont typeface="Arial" panose="020B0604020202020204" pitchFamily="34" charset="0"/>
              <a:buChar char="•"/>
            </a:pPr>
            <a:r>
              <a:rPr lang="zh-TW" altLang="en-US" b="0" i="0" dirty="0">
                <a:solidFill>
                  <a:srgbClr val="DBDEE1"/>
                </a:solidFill>
                <a:effectLst/>
                <a:latin typeface="gg sans"/>
              </a:rPr>
              <a:t>其他建議： </a:t>
            </a:r>
            <a:r>
              <a:rPr lang="zh-TW" altLang="en-US" b="0" i="0" dirty="0">
                <a:solidFill>
                  <a:srgbClr val="DBDEE1"/>
                </a:solidFill>
                <a:effectLst/>
                <a:latin typeface="inherit"/>
              </a:rPr>
              <a:t>時間規劃，把時間放在介紹起來「最順的地方」（或者最有看頭的地方）</a:t>
            </a:r>
          </a:p>
          <a:p>
            <a:pPr algn="l" fontAlgn="base">
              <a:buFont typeface="Arial" panose="020B0604020202020204" pitchFamily="34" charset="0"/>
              <a:buChar char="•"/>
            </a:pPr>
            <a:r>
              <a:rPr lang="zh-TW" altLang="en-US" b="0" i="0" dirty="0">
                <a:solidFill>
                  <a:srgbClr val="DBDEE1"/>
                </a:solidFill>
                <a:effectLst/>
                <a:latin typeface="inherit"/>
              </a:rPr>
              <a:t>別花太多時間介紹太基本的功能，例如：登入註冊</a:t>
            </a:r>
          </a:p>
          <a:p>
            <a:pPr marL="742950" lvl="1" indent="-285750" algn="l" fontAlgn="base">
              <a:buFont typeface="Arial" panose="020B0604020202020204" pitchFamily="34" charset="0"/>
              <a:buChar char="•"/>
            </a:pPr>
            <a:r>
              <a:rPr lang="zh-TW" altLang="en-US" b="0" i="0" dirty="0">
                <a:solidFill>
                  <a:srgbClr val="DBDEE1"/>
                </a:solidFill>
                <a:effectLst/>
                <a:latin typeface="inherit"/>
              </a:rPr>
              <a:t>好的方式：直接開好多個瀏覽器，都已經登入各身份</a:t>
            </a:r>
          </a:p>
          <a:p>
            <a:pPr algn="l" fontAlgn="base">
              <a:buFont typeface="Arial" panose="020B0604020202020204" pitchFamily="34" charset="0"/>
              <a:buChar char="•"/>
            </a:pPr>
            <a:r>
              <a:rPr lang="zh-TW" altLang="en-US" b="0" i="0" dirty="0">
                <a:solidFill>
                  <a:srgbClr val="DBDEE1"/>
                </a:solidFill>
                <a:effectLst/>
                <a:latin typeface="inherit"/>
              </a:rPr>
              <a:t>這是一場 </a:t>
            </a:r>
            <a:r>
              <a:rPr lang="en-US" altLang="zh-TW" b="0" i="0" dirty="0">
                <a:solidFill>
                  <a:srgbClr val="DBDEE1"/>
                </a:solidFill>
                <a:effectLst/>
                <a:latin typeface="inherit"/>
              </a:rPr>
              <a:t>Show</a:t>
            </a:r>
            <a:r>
              <a:rPr lang="zh-TW" altLang="en-US" b="0" i="0" dirty="0">
                <a:solidFill>
                  <a:srgbClr val="DBDEE1"/>
                </a:solidFill>
                <a:effectLst/>
                <a:latin typeface="inherit"/>
              </a:rPr>
              <a:t>，如何適當的展示也是重點</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53</a:t>
            </a:fld>
            <a:endParaRPr lang="zh-TW" altLang="en-US"/>
          </a:p>
        </p:txBody>
      </p:sp>
    </p:spTree>
    <p:extLst>
      <p:ext uri="{BB962C8B-B14F-4D97-AF65-F5344CB8AC3E}">
        <p14:creationId xmlns:p14="http://schemas.microsoft.com/office/powerpoint/2010/main" val="910162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solidFill>
              </a:rPr>
              <a:t>因為組員們都對募資網站感興趣，加上平時也或多或少有贊助的經驗，因此選擇募資網站作為我們的 </a:t>
            </a:r>
            <a:r>
              <a:rPr lang="en-US" altLang="zh-TW" sz="1200" dirty="0">
                <a:solidFill>
                  <a:schemeClr val="tx1"/>
                </a:solidFill>
              </a:rPr>
              <a:t>project </a:t>
            </a:r>
            <a:r>
              <a:rPr lang="zh-TW" altLang="en-US" sz="1200" dirty="0">
                <a:solidFill>
                  <a:schemeClr val="tx1"/>
                </a:solidFill>
              </a:rPr>
              <a:t>題目。</a:t>
            </a:r>
            <a:endParaRPr lang="en-US" altLang="zh-TW"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solidFill>
                  <a:schemeClr val="tx1"/>
                </a:solidFill>
              </a:rPr>
              <a:t>觀察到目前市場上的募資網站，大部分都是屬於物品、線上活動的募資，較少是線下活動、實體這類的募資項目。</a:t>
            </a:r>
            <a:endParaRPr lang="en-US" altLang="zh-TW" sz="1200" dirty="0">
              <a:solidFill>
                <a:schemeClr val="tx1"/>
              </a:solidFill>
            </a:endParaRPr>
          </a:p>
          <a:p>
            <a:r>
              <a:rPr lang="zh-TW" altLang="en-US" sz="1200" dirty="0">
                <a:solidFill>
                  <a:schemeClr val="tx1"/>
                </a:solidFill>
              </a:rPr>
              <a:t>因此為了提供這類型的募資項目一個募資管道，在我們團隊幾經討論後，訂下第一階段的募資類別：校園、公益、市集</a:t>
            </a:r>
            <a:endParaRPr lang="en-US" altLang="zh-TW"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為了解決現有的</a:t>
            </a:r>
            <a:r>
              <a:rPr lang="en-US" altLang="zh-TW" sz="1200" dirty="0"/>
              <a:t>___</a:t>
            </a:r>
            <a:r>
              <a:rPr lang="zh-TW" altLang="en-US" sz="1200" dirty="0"/>
              <a:t>問題，我們決定設立一個募資平台</a:t>
            </a:r>
            <a:r>
              <a:rPr lang="en-US" altLang="zh-TW" sz="1200"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因為大家都對募資方案</a:t>
            </a:r>
            <a:br>
              <a:rPr lang="en-US" altLang="zh-TW" sz="1200" dirty="0"/>
            </a:br>
            <a:r>
              <a:rPr lang="zh-TW" altLang="en-US" b="0" i="0" dirty="0">
                <a:solidFill>
                  <a:srgbClr val="DBDEE1"/>
                </a:solidFill>
                <a:effectLst/>
                <a:latin typeface="gg sans"/>
              </a:rPr>
              <a:t>當初我們會想要做實體活動的募資，好像是因為目前的募資網站好像都是線上活動居多。 提供目前實體活動較少有募資管道的問題。</a:t>
            </a:r>
            <a:br>
              <a:rPr lang="en-US" altLang="zh-TW" b="0" i="0" dirty="0">
                <a:solidFill>
                  <a:srgbClr val="DBDEE1"/>
                </a:solidFill>
                <a:effectLst/>
                <a:latin typeface="gg sans"/>
              </a:rPr>
            </a:br>
            <a:r>
              <a:rPr lang="zh-TW" altLang="en-US" dirty="0"/>
              <a:t>發現募資市場需求的故事。</a:t>
            </a:r>
            <a:br>
              <a:rPr lang="en-US" altLang="zh-TW" dirty="0"/>
            </a:br>
            <a:br>
              <a:rPr lang="en-US" altLang="zh-TW" dirty="0"/>
            </a:br>
            <a:r>
              <a:rPr lang="zh-TW" altLang="en-US" sz="1200" dirty="0"/>
              <a:t>目標確認後，我們開始了對平台的規劃及發想，首先就是讓使用者如何能快速認識我們的平台，並能及時的獲得解答與贊助，過程中也有參考了市面上同類型的網站，如：挖貝、嘖嘖、</a:t>
            </a:r>
            <a:r>
              <a:rPr lang="en-US" altLang="zh-TW" sz="1200" dirty="0" err="1"/>
              <a:t>Hahow</a:t>
            </a:r>
            <a:r>
              <a:rPr lang="zh-TW" altLang="en-US" sz="1200" dirty="0"/>
              <a:t>、</a:t>
            </a:r>
            <a:r>
              <a:rPr lang="en-US" altLang="zh-TW" sz="1200" b="0" i="0" dirty="0">
                <a:effectLst/>
                <a:latin typeface="gg sans"/>
              </a:rPr>
              <a:t> </a:t>
            </a:r>
            <a:r>
              <a:rPr lang="en-US" altLang="zh-TW" sz="1200" b="0" i="0" dirty="0" err="1">
                <a:effectLst/>
                <a:latin typeface="gg sans"/>
              </a:rPr>
              <a:t>flyingV</a:t>
            </a:r>
            <a:r>
              <a:rPr lang="zh-TW" altLang="en-US" sz="1200" dirty="0"/>
              <a:t> 、</a:t>
            </a:r>
            <a:r>
              <a:rPr lang="zh-TW" altLang="en-US" sz="1200" b="0" i="0" dirty="0">
                <a:effectLst/>
                <a:latin typeface="gg sans"/>
              </a:rPr>
              <a:t>手手公益 </a:t>
            </a:r>
            <a:r>
              <a:rPr lang="en-US" altLang="zh-TW" sz="1200" b="0" i="0" dirty="0">
                <a:effectLst/>
                <a:latin typeface="gg sans"/>
              </a:rPr>
              <a:t>.</a:t>
            </a:r>
            <a:r>
              <a:rPr lang="en-US" altLang="zh-TW" sz="1200" dirty="0"/>
              <a:t>..</a:t>
            </a:r>
            <a:endParaRPr lang="zh-TW" altLang="en-US" sz="1200" dirty="0"/>
          </a:p>
          <a:p>
            <a:endParaRPr lang="zh-TW" altLang="en-US" dirty="0"/>
          </a:p>
          <a:p>
            <a:endParaRPr lang="en-US" altLang="zh-TW" sz="1200" dirty="0"/>
          </a:p>
          <a:p>
            <a:r>
              <a:rPr lang="zh-TW" altLang="en-US" b="1" dirty="0"/>
              <a:t>緣起 </a:t>
            </a:r>
            <a:r>
              <a:rPr lang="en-US" altLang="zh-TW" b="1" dirty="0"/>
              <a:t>-</a:t>
            </a:r>
            <a:r>
              <a:rPr lang="zh-TW" altLang="en-US" b="1" dirty="0"/>
              <a:t> </a:t>
            </a:r>
            <a:r>
              <a:rPr lang="zh-TW" altLang="en-US" dirty="0"/>
              <a:t>講述創辦人背景及發現募資市場需求的故事。</a:t>
            </a:r>
          </a:p>
          <a:p>
            <a:r>
              <a:rPr lang="zh-TW" altLang="en-US" b="1" dirty="0"/>
              <a:t>市場研究 </a:t>
            </a:r>
            <a:r>
              <a:rPr lang="en-US" altLang="zh-TW" b="1" dirty="0"/>
              <a:t>-</a:t>
            </a:r>
            <a:r>
              <a:rPr lang="zh-TW" altLang="en-US" b="1" dirty="0"/>
              <a:t> </a:t>
            </a:r>
            <a:r>
              <a:rPr lang="zh-TW" altLang="en-US" dirty="0"/>
              <a:t>說明網站設立前對募資市場的調查研究，以及意義和影響。</a:t>
            </a:r>
          </a:p>
          <a:p>
            <a:r>
              <a:rPr lang="zh-TW" altLang="en-US" b="1" dirty="0"/>
              <a:t>團隊討論 </a:t>
            </a:r>
            <a:r>
              <a:rPr lang="en-US" altLang="zh-TW" b="1" dirty="0"/>
              <a:t>-</a:t>
            </a:r>
            <a:r>
              <a:rPr lang="zh-TW" altLang="en-US" b="1" dirty="0"/>
              <a:t> </a:t>
            </a:r>
            <a:r>
              <a:rPr lang="zh-TW" altLang="en-US" dirty="0"/>
              <a:t>介紹團隊如何討論和分析市場調查數據，確定網站發展方向。</a:t>
            </a:r>
          </a:p>
          <a:p>
            <a:endParaRPr lang="en-US" altLang="zh-TW" sz="1200" dirty="0"/>
          </a:p>
          <a:p>
            <a:endParaRPr lang="en-US" altLang="zh-TW" sz="1200" dirty="0"/>
          </a:p>
          <a:p>
            <a:r>
              <a:rPr lang="zh-TW" altLang="en-US" sz="1200" dirty="0"/>
              <a:t>構建一個易於使用和理解，具有公信力的網上募資平台。</a:t>
            </a:r>
            <a:endParaRPr lang="en-US" altLang="zh-TW" sz="1200" dirty="0"/>
          </a:p>
          <a:p>
            <a:r>
              <a:rPr lang="zh-TW" altLang="en-US" sz="1200" dirty="0"/>
              <a:t>提供愛心人士志願捐款和募集資源的平台，支持有需要的團體。</a:t>
            </a:r>
            <a:endParaRPr lang="en-US" altLang="zh-TW" sz="1200"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a:t>
            </a:fld>
            <a:endParaRPr lang="zh-TW" altLang="en-US"/>
          </a:p>
        </p:txBody>
      </p:sp>
    </p:spTree>
    <p:extLst>
      <p:ext uri="{BB962C8B-B14F-4D97-AF65-F5344CB8AC3E}">
        <p14:creationId xmlns:p14="http://schemas.microsoft.com/office/powerpoint/2010/main" val="4184443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2023 / 3 / 5</a:t>
            </a:r>
          </a:p>
          <a:p>
            <a:r>
              <a:rPr lang="zh-TW" altLang="en-US" dirty="0"/>
              <a:t>因為大家都對募資方案</a:t>
            </a:r>
            <a:br>
              <a:rPr lang="en-US" altLang="zh-TW" dirty="0"/>
            </a:br>
            <a:r>
              <a:rPr lang="zh-TW" altLang="en-US" b="0" i="0" dirty="0">
                <a:solidFill>
                  <a:srgbClr val="DBDEE1"/>
                </a:solidFill>
                <a:effectLst/>
                <a:latin typeface="gg sans"/>
              </a:rPr>
              <a:t>當初我們會想要做實體活動的募資，好像是因為目前的募資網站好像都是線上活動居多。 提供目前實體活動較少有募資管道的問題。</a:t>
            </a:r>
            <a:endParaRPr lang="en-US" altLang="zh-TW"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54</a:t>
            </a:fld>
            <a:endParaRPr lang="zh-TW" altLang="en-US"/>
          </a:p>
        </p:txBody>
      </p:sp>
    </p:spTree>
    <p:extLst>
      <p:ext uri="{BB962C8B-B14F-4D97-AF65-F5344CB8AC3E}">
        <p14:creationId xmlns:p14="http://schemas.microsoft.com/office/powerpoint/2010/main" val="3100251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目標確認後，我們開始了對平台的規劃及發想，首先就是讓使用者如何能快速認識我們的平台，並能及時的獲得解答與贊助，過程中也有參考了市面上同類型的網站，如：挖貝、嘖嘖、</a:t>
            </a:r>
            <a:r>
              <a:rPr lang="en-US" altLang="zh-TW" sz="1200" dirty="0" err="1"/>
              <a:t>Hahow</a:t>
            </a:r>
            <a:r>
              <a:rPr lang="zh-TW" altLang="en-US" sz="1200" dirty="0"/>
              <a:t>、</a:t>
            </a:r>
            <a:r>
              <a:rPr lang="en-US" altLang="zh-TW" sz="1200" b="0" i="0" dirty="0">
                <a:effectLst/>
                <a:latin typeface="gg sans"/>
              </a:rPr>
              <a:t> </a:t>
            </a:r>
            <a:r>
              <a:rPr lang="en-US" altLang="zh-TW" sz="1200" b="0" i="0" dirty="0" err="1">
                <a:effectLst/>
                <a:latin typeface="gg sans"/>
              </a:rPr>
              <a:t>flyingV</a:t>
            </a:r>
            <a:r>
              <a:rPr lang="zh-TW" altLang="en-US" sz="1200" dirty="0"/>
              <a:t> 、</a:t>
            </a:r>
            <a:r>
              <a:rPr lang="zh-TW" altLang="en-US" sz="1200" b="0" i="0" dirty="0">
                <a:effectLst/>
                <a:latin typeface="gg sans"/>
              </a:rPr>
              <a:t>手手公益 </a:t>
            </a:r>
            <a:r>
              <a:rPr lang="en-US" altLang="zh-TW" sz="1200" b="0" i="0" dirty="0">
                <a:effectLst/>
                <a:latin typeface="gg sans"/>
              </a:rPr>
              <a:t>.</a:t>
            </a:r>
            <a:r>
              <a:rPr lang="en-US" altLang="zh-TW" sz="1200" dirty="0"/>
              <a:t>..</a:t>
            </a:r>
            <a:endParaRPr lang="zh-TW" altLang="en-US" sz="1200"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57</a:t>
            </a:fld>
            <a:endParaRPr lang="zh-TW" altLang="en-US"/>
          </a:p>
        </p:txBody>
      </p:sp>
    </p:spTree>
    <p:extLst>
      <p:ext uri="{BB962C8B-B14F-4D97-AF65-F5344CB8AC3E}">
        <p14:creationId xmlns:p14="http://schemas.microsoft.com/office/powerpoint/2010/main" val="1364519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7</a:t>
            </a:fld>
            <a:endParaRPr lang="zh-TW" altLang="en-US"/>
          </a:p>
        </p:txBody>
      </p:sp>
    </p:spTree>
    <p:extLst>
      <p:ext uri="{BB962C8B-B14F-4D97-AF65-F5344CB8AC3E}">
        <p14:creationId xmlns:p14="http://schemas.microsoft.com/office/powerpoint/2010/main" val="3770384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「倍而兔」的命名是因為我們在兔年相遇，又因為六角學院的 </a:t>
            </a:r>
            <a:r>
              <a:rPr lang="en-US" altLang="zh-TW" sz="1200" dirty="0"/>
              <a:t>Node.js </a:t>
            </a:r>
            <a:r>
              <a:rPr lang="zh-TW" altLang="en-US" sz="1200" dirty="0"/>
              <a:t>企業專題班而聚在一起，然後我們被排到第二組，所以經過各種排列組合，及請教 </a:t>
            </a:r>
            <a:r>
              <a:rPr lang="en-US" altLang="zh-TW" sz="1200" dirty="0"/>
              <a:t>ChatGPT </a:t>
            </a:r>
            <a:r>
              <a:rPr lang="zh-TW" altLang="en-US" sz="1200" dirty="0"/>
              <a:t>後，取名為「倍而兔」。</a:t>
            </a:r>
            <a:endParaRPr lang="en-US" altLang="zh-TW" sz="1200" dirty="0"/>
          </a:p>
          <a:p>
            <a:r>
              <a:rPr lang="zh-TW" altLang="en-US" sz="1200" dirty="0"/>
              <a:t>平台名稱確認後，繼而延伸發想 </a:t>
            </a:r>
            <a:r>
              <a:rPr lang="en-US" altLang="zh-TW" sz="1200" dirty="0" err="1"/>
              <a:t>slogon</a:t>
            </a:r>
            <a:r>
              <a:rPr lang="zh-TW" altLang="en-US" sz="1200" dirty="0"/>
              <a:t> 及其他視覺風格衍伸。</a:t>
            </a:r>
            <a:endParaRPr lang="en-US" altLang="zh-TW" sz="1200" dirty="0"/>
          </a:p>
          <a:p>
            <a:endParaRPr lang="zh-TW" altLang="en-US" sz="1200"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8</a:t>
            </a:fld>
            <a:endParaRPr lang="zh-TW" altLang="en-US"/>
          </a:p>
        </p:txBody>
      </p:sp>
    </p:spTree>
    <p:extLst>
      <p:ext uri="{BB962C8B-B14F-4D97-AF65-F5344CB8AC3E}">
        <p14:creationId xmlns:p14="http://schemas.microsoft.com/office/powerpoint/2010/main" val="1675950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在我們開始建置我們的募資網站之前，我們先進行了一系列的規劃和設計的工作，以確保我們的網站能夠符合使用者的需求和期望。</a:t>
            </a:r>
            <a:br>
              <a:rPr lang="en-US" altLang="zh-TW" dirty="0"/>
            </a:br>
            <a:r>
              <a:rPr lang="zh-TW" altLang="en-US" dirty="0"/>
              <a:t>所以我們先列出使用者故事，也就是我們期許使用者能在我們的網站做到那些事，總共有</a:t>
            </a:r>
            <a:r>
              <a:rPr lang="en-US" altLang="zh-TW" dirty="0"/>
              <a:t>4</a:t>
            </a:r>
            <a:r>
              <a:rPr lang="zh-TW" altLang="en-US" dirty="0"/>
              <a:t>個角色</a:t>
            </a:r>
            <a:br>
              <a:rPr lang="en-US" altLang="zh-TW" dirty="0"/>
            </a:br>
            <a:r>
              <a:rPr lang="en-US" altLang="zh-TW" dirty="0"/>
              <a:t>1.</a:t>
            </a:r>
            <a:r>
              <a:rPr lang="zh-TW" altLang="en-US" dirty="0"/>
              <a:t> 一般民眾</a:t>
            </a:r>
            <a:r>
              <a:rPr lang="en-US" altLang="zh-TW" dirty="0"/>
              <a:t> 2.</a:t>
            </a:r>
            <a:r>
              <a:rPr lang="zh-TW" altLang="en-US" dirty="0"/>
              <a:t> 贊助方 </a:t>
            </a:r>
            <a:r>
              <a:rPr lang="en-US" altLang="zh-TW" dirty="0"/>
              <a:t>3.</a:t>
            </a:r>
            <a:r>
              <a:rPr lang="zh-TW" altLang="en-US" dirty="0"/>
              <a:t> 提案方 </a:t>
            </a:r>
            <a:r>
              <a:rPr lang="en-US" altLang="zh-TW" dirty="0"/>
              <a:t>4.</a:t>
            </a:r>
            <a:r>
              <a:rPr lang="zh-TW" altLang="en-US" dirty="0"/>
              <a:t> 平台管理者</a:t>
            </a:r>
            <a:br>
              <a:rPr lang="en-US" altLang="zh-TW" dirty="0"/>
            </a:br>
            <a:r>
              <a:rPr lang="zh-TW" altLang="en-US" dirty="0"/>
              <a:t>然後，我們進行了使用者故事的撰寫，也就是用一種簡單而具體的方式來描述使用者在使用我們的網站時，會有哪些動機、行為和結果。</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9</a:t>
            </a:fld>
            <a:endParaRPr lang="zh-TW" altLang="en-US"/>
          </a:p>
        </p:txBody>
      </p:sp>
    </p:spTree>
    <p:extLst>
      <p:ext uri="{BB962C8B-B14F-4D97-AF65-F5344CB8AC3E}">
        <p14:creationId xmlns:p14="http://schemas.microsoft.com/office/powerpoint/2010/main" val="1163489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接著，我們進行了網站架構的設計，也就是要決定我們的網站有哪些主要的頁面和導覽，以及它們之間的關係和流程。</a:t>
            </a:r>
            <a:br>
              <a:rPr lang="en-US" altLang="zh-TW" dirty="0"/>
            </a:br>
            <a:r>
              <a:rPr lang="zh-TW" altLang="en-US" dirty="0"/>
              <a:t>從使用者故事中，我們歸納總結出我們平台的架構</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10</a:t>
            </a:fld>
            <a:endParaRPr lang="zh-TW" altLang="en-US"/>
          </a:p>
        </p:txBody>
      </p:sp>
    </p:spTree>
    <p:extLst>
      <p:ext uri="{BB962C8B-B14F-4D97-AF65-F5344CB8AC3E}">
        <p14:creationId xmlns:p14="http://schemas.microsoft.com/office/powerpoint/2010/main" val="3247417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再來，我們依據架構進行了線稿（</a:t>
            </a:r>
            <a:r>
              <a:rPr lang="en-US" altLang="zh-TW" dirty="0"/>
              <a:t>wireframe</a:t>
            </a:r>
            <a:r>
              <a:rPr lang="zh-TW" altLang="en-US" dirty="0"/>
              <a:t>）的繪製，這是一種構想我們的網站及頁面所需元素的排列和互動關係的呈現的方式。</a:t>
            </a:r>
            <a:br>
              <a:rPr lang="en-US" altLang="zh-TW" dirty="0"/>
            </a:br>
            <a:r>
              <a:rPr lang="zh-TW" altLang="en-US" dirty="0"/>
              <a:t>總共 </a:t>
            </a:r>
            <a:r>
              <a:rPr lang="en-US" altLang="zh-TW" dirty="0"/>
              <a:t>40 </a:t>
            </a:r>
            <a:r>
              <a:rPr lang="zh-TW" altLang="en-US" dirty="0"/>
              <a:t>個頁面的線稿圖 </a:t>
            </a:r>
            <a:r>
              <a:rPr lang="en-US" altLang="zh-TW" dirty="0"/>
              <a:t>wireframe</a:t>
            </a:r>
            <a:br>
              <a:rPr lang="en-US" altLang="zh-TW" dirty="0"/>
            </a:br>
            <a:r>
              <a:rPr lang="zh-TW" altLang="en-US" dirty="0"/>
              <a:t>這是一種呈現我們的網站的版面和元件，以及它們之間的排列和互動關係</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11</a:t>
            </a:fld>
            <a:endParaRPr lang="zh-TW" altLang="en-US"/>
          </a:p>
        </p:txBody>
      </p:sp>
    </p:spTree>
    <p:extLst>
      <p:ext uri="{BB962C8B-B14F-4D97-AF65-F5344CB8AC3E}">
        <p14:creationId xmlns:p14="http://schemas.microsoft.com/office/powerpoint/2010/main" val="1539239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有了前面的幾項規劃後，就可以進到設計階段，但是在進入設計之前，我們需要先決定整個網站的調性及風格，為了</a:t>
            </a:r>
            <a:r>
              <a:rPr lang="en-US" altLang="zh-TW" dirty="0"/>
              <a:t>….(</a:t>
            </a:r>
            <a:r>
              <a:rPr lang="zh-TW" altLang="en-US" dirty="0"/>
              <a:t>原因還沒想好</a:t>
            </a:r>
            <a:r>
              <a:rPr lang="en-US" altLang="zh-TW" dirty="0"/>
              <a:t>)</a:t>
            </a:r>
            <a:r>
              <a:rPr lang="zh-TW" altLang="en-US" dirty="0"/>
              <a:t>，所以我們選擇了童趣風，並希望以溫暖、明亮的色系為網站主要基調。將這些準備好後，就可以進入設計階段了</a:t>
            </a:r>
            <a:br>
              <a:rPr lang="en-US" altLang="zh-TW" dirty="0"/>
            </a:b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12</a:t>
            </a:fld>
            <a:endParaRPr lang="zh-TW" altLang="en-US"/>
          </a:p>
        </p:txBody>
      </p:sp>
    </p:spTree>
    <p:extLst>
      <p:ext uri="{BB962C8B-B14F-4D97-AF65-F5344CB8AC3E}">
        <p14:creationId xmlns:p14="http://schemas.microsoft.com/office/powerpoint/2010/main" val="3293963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CA9133-2DD5-82C5-F22B-49F8F47171C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430C25B-2569-BC0B-E602-988BA94EF7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FD1F5DED-03E0-F1E2-10E9-4DDE1AF22559}"/>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CCEC5CC0-B1F5-5763-F471-512DD54CF14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95C8CF7-B3C5-5F2B-E8D4-5CCBD5EECA65}"/>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480118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561DCC-9A20-57F5-0418-0633E650100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5DEA3D3-2A00-D6DA-B590-0AEAE975304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50FAB15-7432-BC76-BF0D-7AC8B7DAFA3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2C1D0966-3A5C-9AD7-3A53-24B80F291ED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A6FAE72-C5A4-824C-49FC-A96F7776C0FF}"/>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3471908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C919CCC-BB1F-FE17-A25D-56F71612E6C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1F406D1-5FE1-0036-1423-0EE6674A8B63}"/>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85391D7-4734-CB96-1408-0F76D5A513E6}"/>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50F56CCC-1081-2C08-9E07-E61173BC8DCE}"/>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016CEFC2-ED6B-DC71-4502-8AD9D71847A7}"/>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140195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12" name="圖形 11">
            <a:extLst>
              <a:ext uri="{FF2B5EF4-FFF2-40B4-BE49-F238E27FC236}">
                <a16:creationId xmlns:a16="http://schemas.microsoft.com/office/drawing/2014/main" id="{01C832B4-3AC4-ACC8-F89D-342EDF368D9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8671" y="195174"/>
            <a:ext cx="8821779" cy="6467653"/>
          </a:xfrm>
          <a:prstGeom prst="rect">
            <a:avLst/>
          </a:prstGeom>
        </p:spPr>
      </p:pic>
      <p:pic>
        <p:nvPicPr>
          <p:cNvPr id="14" name="圖形 13">
            <a:extLst>
              <a:ext uri="{FF2B5EF4-FFF2-40B4-BE49-F238E27FC236}">
                <a16:creationId xmlns:a16="http://schemas.microsoft.com/office/drawing/2014/main" id="{A56E4E9A-B1A5-6587-7293-8E34811884A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8531" y="1096811"/>
            <a:ext cx="1257300" cy="2247900"/>
          </a:xfrm>
          <a:prstGeom prst="rect">
            <a:avLst/>
          </a:prstGeom>
        </p:spPr>
      </p:pic>
      <p:sp>
        <p:nvSpPr>
          <p:cNvPr id="2" name="標題 1">
            <a:extLst>
              <a:ext uri="{FF2B5EF4-FFF2-40B4-BE49-F238E27FC236}">
                <a16:creationId xmlns:a16="http://schemas.microsoft.com/office/drawing/2014/main" id="{83C693D1-428E-11CA-A308-214D389EB6DF}"/>
              </a:ext>
            </a:extLst>
          </p:cNvPr>
          <p:cNvSpPr>
            <a:spLocks noGrp="1"/>
          </p:cNvSpPr>
          <p:nvPr>
            <p:ph type="title" hasCustomPrompt="1"/>
          </p:nvPr>
        </p:nvSpPr>
        <p:spPr>
          <a:xfrm>
            <a:off x="2008770" y="1707551"/>
            <a:ext cx="7804070" cy="2852737"/>
          </a:xfrm>
        </p:spPr>
        <p:txBody>
          <a:bodyPr anchor="b"/>
          <a:lstStyle>
            <a:lvl1pPr algn="ctr">
              <a:defRPr sz="6000"/>
            </a:lvl1pPr>
          </a:lstStyle>
          <a:p>
            <a:r>
              <a:rPr lang="zh-TW" altLang="en-US" dirty="0"/>
              <a:t>編輯母片標題</a:t>
            </a:r>
          </a:p>
        </p:txBody>
      </p:sp>
      <p:sp>
        <p:nvSpPr>
          <p:cNvPr id="3" name="文字版面配置區 2">
            <a:extLst>
              <a:ext uri="{FF2B5EF4-FFF2-40B4-BE49-F238E27FC236}">
                <a16:creationId xmlns:a16="http://schemas.microsoft.com/office/drawing/2014/main" id="{3004F2AA-FE0C-20BE-1CF5-6ADFBCE210A7}"/>
              </a:ext>
            </a:extLst>
          </p:cNvPr>
          <p:cNvSpPr>
            <a:spLocks noGrp="1"/>
          </p:cNvSpPr>
          <p:nvPr>
            <p:ph type="body" idx="1"/>
          </p:nvPr>
        </p:nvSpPr>
        <p:spPr>
          <a:xfrm>
            <a:off x="831850" y="4990305"/>
            <a:ext cx="10515600" cy="109934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按一下以編輯母片文字樣式</a:t>
            </a:r>
          </a:p>
        </p:txBody>
      </p:sp>
      <p:sp>
        <p:nvSpPr>
          <p:cNvPr id="6" name="投影片編號版面配置區 5">
            <a:extLst>
              <a:ext uri="{FF2B5EF4-FFF2-40B4-BE49-F238E27FC236}">
                <a16:creationId xmlns:a16="http://schemas.microsoft.com/office/drawing/2014/main" id="{6F8A0F22-6A4A-8480-71FE-DDDB08471491}"/>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2789559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865203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2_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086736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
        <p:nvSpPr>
          <p:cNvPr id="4" name="矩形: 圓角 3">
            <a:extLst>
              <a:ext uri="{FF2B5EF4-FFF2-40B4-BE49-F238E27FC236}">
                <a16:creationId xmlns:a16="http://schemas.microsoft.com/office/drawing/2014/main" id="{7AE90D3D-026A-FEFA-9DC6-AFF5AD868CCE}"/>
              </a:ext>
            </a:extLst>
          </p:cNvPr>
          <p:cNvSpPr/>
          <p:nvPr userDrawn="1"/>
        </p:nvSpPr>
        <p:spPr>
          <a:xfrm>
            <a:off x="137651" y="2022270"/>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１</a:t>
            </a:r>
          </a:p>
        </p:txBody>
      </p:sp>
      <p:sp>
        <p:nvSpPr>
          <p:cNvPr id="5" name="矩形: 圓角 4">
            <a:extLst>
              <a:ext uri="{FF2B5EF4-FFF2-40B4-BE49-F238E27FC236}">
                <a16:creationId xmlns:a16="http://schemas.microsoft.com/office/drawing/2014/main" id="{03947E4A-38E5-B3E0-9D91-3D7383668B30}"/>
              </a:ext>
            </a:extLst>
          </p:cNvPr>
          <p:cNvSpPr/>
          <p:nvPr userDrawn="1"/>
        </p:nvSpPr>
        <p:spPr>
          <a:xfrm>
            <a:off x="137651" y="2735109"/>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２</a:t>
            </a:r>
          </a:p>
        </p:txBody>
      </p:sp>
      <p:sp>
        <p:nvSpPr>
          <p:cNvPr id="9" name="矩形: 圓角 8">
            <a:extLst>
              <a:ext uri="{FF2B5EF4-FFF2-40B4-BE49-F238E27FC236}">
                <a16:creationId xmlns:a16="http://schemas.microsoft.com/office/drawing/2014/main" id="{9DF03F31-D45C-E6A6-C41E-C2E829EE3709}"/>
              </a:ext>
            </a:extLst>
          </p:cNvPr>
          <p:cNvSpPr/>
          <p:nvPr userDrawn="1"/>
        </p:nvSpPr>
        <p:spPr>
          <a:xfrm>
            <a:off x="137651" y="3447948"/>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３</a:t>
            </a:r>
          </a:p>
        </p:txBody>
      </p:sp>
      <p:sp>
        <p:nvSpPr>
          <p:cNvPr id="10" name="矩形: 圓角 9">
            <a:extLst>
              <a:ext uri="{FF2B5EF4-FFF2-40B4-BE49-F238E27FC236}">
                <a16:creationId xmlns:a16="http://schemas.microsoft.com/office/drawing/2014/main" id="{25A44504-FBDE-9B2B-BCD9-735C76788C26}"/>
              </a:ext>
            </a:extLst>
          </p:cNvPr>
          <p:cNvSpPr/>
          <p:nvPr userDrawn="1"/>
        </p:nvSpPr>
        <p:spPr>
          <a:xfrm>
            <a:off x="137651" y="4160788"/>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４</a:t>
            </a:r>
          </a:p>
        </p:txBody>
      </p:sp>
    </p:spTree>
    <p:extLst>
      <p:ext uri="{BB962C8B-B14F-4D97-AF65-F5344CB8AC3E}">
        <p14:creationId xmlns:p14="http://schemas.microsoft.com/office/powerpoint/2010/main" val="1609896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5" name="圖形 4">
            <a:extLst>
              <a:ext uri="{FF2B5EF4-FFF2-40B4-BE49-F238E27FC236}">
                <a16:creationId xmlns:a16="http://schemas.microsoft.com/office/drawing/2014/main" id="{DF294AE1-B059-88F1-7B48-20D0B7B2B1F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370733" y="584200"/>
            <a:ext cx="1028700" cy="552450"/>
          </a:xfrm>
          <a:prstGeom prst="rect">
            <a:avLst/>
          </a:prstGeom>
        </p:spPr>
      </p:pic>
    </p:spTree>
    <p:extLst>
      <p:ext uri="{BB962C8B-B14F-4D97-AF65-F5344CB8AC3E}">
        <p14:creationId xmlns:p14="http://schemas.microsoft.com/office/powerpoint/2010/main" val="2980865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5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Tree>
    <p:extLst>
      <p:ext uri="{BB962C8B-B14F-4D97-AF65-F5344CB8AC3E}">
        <p14:creationId xmlns:p14="http://schemas.microsoft.com/office/powerpoint/2010/main" val="4316066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34200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4386000" y="1825625"/>
            <a:ext cx="34200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a:xfrm>
            <a:off x="8610600" y="6356350"/>
            <a:ext cx="2743200" cy="365125"/>
          </a:xfrm>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6" name="內容版面配置區 5">
            <a:extLst>
              <a:ext uri="{FF2B5EF4-FFF2-40B4-BE49-F238E27FC236}">
                <a16:creationId xmlns:a16="http://schemas.microsoft.com/office/drawing/2014/main" id="{A573EA6B-F15C-00FB-DA1E-448791F1B9A0}"/>
              </a:ext>
            </a:extLst>
          </p:cNvPr>
          <p:cNvSpPr>
            <a:spLocks noGrp="1"/>
          </p:cNvSpPr>
          <p:nvPr>
            <p:ph sz="quarter" idx="13"/>
          </p:nvPr>
        </p:nvSpPr>
        <p:spPr>
          <a:xfrm>
            <a:off x="7933800" y="1825625"/>
            <a:ext cx="3420000" cy="435240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4177954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a:xfrm>
            <a:off x="8610600" y="6356350"/>
            <a:ext cx="2743200" cy="365125"/>
          </a:xfrm>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5" name="內容版面配置區 2">
            <a:extLst>
              <a:ext uri="{FF2B5EF4-FFF2-40B4-BE49-F238E27FC236}">
                <a16:creationId xmlns:a16="http://schemas.microsoft.com/office/drawing/2014/main" id="{C549A454-1AFC-D82C-ED5E-DF66AFAE897E}"/>
              </a:ext>
            </a:extLst>
          </p:cNvPr>
          <p:cNvSpPr>
            <a:spLocks noGrp="1"/>
          </p:cNvSpPr>
          <p:nvPr>
            <p:ph sz="half" idx="14"/>
          </p:nvPr>
        </p:nvSpPr>
        <p:spPr>
          <a:xfrm>
            <a:off x="43860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 name="內容版面配置區 2">
            <a:extLst>
              <a:ext uri="{FF2B5EF4-FFF2-40B4-BE49-F238E27FC236}">
                <a16:creationId xmlns:a16="http://schemas.microsoft.com/office/drawing/2014/main" id="{4E24CA2E-5FF5-6A3D-5D4A-7B048620DDAC}"/>
              </a:ext>
            </a:extLst>
          </p:cNvPr>
          <p:cNvSpPr>
            <a:spLocks noGrp="1"/>
          </p:cNvSpPr>
          <p:nvPr>
            <p:ph sz="half" idx="15"/>
          </p:nvPr>
        </p:nvSpPr>
        <p:spPr>
          <a:xfrm>
            <a:off x="79338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7486" y="5594555"/>
            <a:ext cx="998914" cy="998914"/>
          </a:xfrm>
          <a:prstGeom prst="rect">
            <a:avLst/>
          </a:prstGeom>
        </p:spPr>
      </p:pic>
    </p:spTree>
    <p:extLst>
      <p:ext uri="{BB962C8B-B14F-4D97-AF65-F5344CB8AC3E}">
        <p14:creationId xmlns:p14="http://schemas.microsoft.com/office/powerpoint/2010/main" val="3799575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FDE789-2C1F-A5E6-FC8C-8F59BDC95D9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95C2717-3B31-AE57-8C4E-5440C3D71EE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830614A-FBAA-126B-BD98-9E6B8404CCE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EC3E3049-0630-ABFA-EA8D-826F7297373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CB258971-0968-6506-B14D-1F97515451DD}"/>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85527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5" name="內容版面配置區 2">
            <a:extLst>
              <a:ext uri="{FF2B5EF4-FFF2-40B4-BE49-F238E27FC236}">
                <a16:creationId xmlns:a16="http://schemas.microsoft.com/office/drawing/2014/main" id="{A270D76B-D13B-6B83-E838-13046BE3A91D}"/>
              </a:ext>
            </a:extLst>
          </p:cNvPr>
          <p:cNvSpPr>
            <a:spLocks noGrp="1"/>
          </p:cNvSpPr>
          <p:nvPr>
            <p:ph sz="half" idx="13"/>
          </p:nvPr>
        </p:nvSpPr>
        <p:spPr>
          <a:xfrm>
            <a:off x="838200" y="4063634"/>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內容版面配置區 3">
            <a:extLst>
              <a:ext uri="{FF2B5EF4-FFF2-40B4-BE49-F238E27FC236}">
                <a16:creationId xmlns:a16="http://schemas.microsoft.com/office/drawing/2014/main" id="{C7EDF663-66FF-B118-2F45-C69B626B859B}"/>
              </a:ext>
            </a:extLst>
          </p:cNvPr>
          <p:cNvSpPr>
            <a:spLocks noGrp="1"/>
          </p:cNvSpPr>
          <p:nvPr>
            <p:ph sz="half" idx="14"/>
          </p:nvPr>
        </p:nvSpPr>
        <p:spPr>
          <a:xfrm>
            <a:off x="6172200" y="4063634"/>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778441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11" name="內容版面配置區 2">
            <a:extLst>
              <a:ext uri="{FF2B5EF4-FFF2-40B4-BE49-F238E27FC236}">
                <a16:creationId xmlns:a16="http://schemas.microsoft.com/office/drawing/2014/main" id="{9A5A2546-B77A-1305-5602-BF42FE86EA1D}"/>
              </a:ext>
            </a:extLst>
          </p:cNvPr>
          <p:cNvSpPr>
            <a:spLocks noGrp="1"/>
          </p:cNvSpPr>
          <p:nvPr>
            <p:ph sz="half" idx="15"/>
          </p:nvPr>
        </p:nvSpPr>
        <p:spPr>
          <a:xfrm>
            <a:off x="838200" y="1825625"/>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2" name="內容版面配置區 2">
            <a:extLst>
              <a:ext uri="{FF2B5EF4-FFF2-40B4-BE49-F238E27FC236}">
                <a16:creationId xmlns:a16="http://schemas.microsoft.com/office/drawing/2014/main" id="{AC2EA0AC-FC36-DC4B-6CE2-E56089619935}"/>
              </a:ext>
            </a:extLst>
          </p:cNvPr>
          <p:cNvSpPr>
            <a:spLocks noGrp="1"/>
          </p:cNvSpPr>
          <p:nvPr>
            <p:ph sz="half" idx="16"/>
          </p:nvPr>
        </p:nvSpPr>
        <p:spPr>
          <a:xfrm>
            <a:off x="6172200" y="1825625"/>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3" name="內容版面配置區 2">
            <a:extLst>
              <a:ext uri="{FF2B5EF4-FFF2-40B4-BE49-F238E27FC236}">
                <a16:creationId xmlns:a16="http://schemas.microsoft.com/office/drawing/2014/main" id="{5592BFAB-14AB-F1B3-B94C-2551A83983CB}"/>
              </a:ext>
            </a:extLst>
          </p:cNvPr>
          <p:cNvSpPr>
            <a:spLocks noGrp="1"/>
          </p:cNvSpPr>
          <p:nvPr>
            <p:ph sz="half" idx="17"/>
          </p:nvPr>
        </p:nvSpPr>
        <p:spPr>
          <a:xfrm>
            <a:off x="838200" y="4063634"/>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4" name="內容版面配置區 2">
            <a:extLst>
              <a:ext uri="{FF2B5EF4-FFF2-40B4-BE49-F238E27FC236}">
                <a16:creationId xmlns:a16="http://schemas.microsoft.com/office/drawing/2014/main" id="{DC632A3A-6437-8AFC-8A73-4A526A346A93}"/>
              </a:ext>
            </a:extLst>
          </p:cNvPr>
          <p:cNvSpPr>
            <a:spLocks noGrp="1"/>
          </p:cNvSpPr>
          <p:nvPr>
            <p:ph sz="half" idx="18"/>
          </p:nvPr>
        </p:nvSpPr>
        <p:spPr>
          <a:xfrm>
            <a:off x="6172200" y="4063634"/>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10" name="圖形 9">
            <a:extLst>
              <a:ext uri="{FF2B5EF4-FFF2-40B4-BE49-F238E27FC236}">
                <a16:creationId xmlns:a16="http://schemas.microsoft.com/office/drawing/2014/main" id="{52EC7AD6-0976-292E-C201-7EB5A18FB60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7486" y="5594555"/>
            <a:ext cx="998914" cy="998914"/>
          </a:xfrm>
          <a:prstGeom prst="rect">
            <a:avLst/>
          </a:prstGeom>
        </p:spPr>
      </p:pic>
    </p:spTree>
    <p:extLst>
      <p:ext uri="{BB962C8B-B14F-4D97-AF65-F5344CB8AC3E}">
        <p14:creationId xmlns:p14="http://schemas.microsoft.com/office/powerpoint/2010/main" val="20718382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017F65-0D1B-2941-92FA-CFF5C4F6BF3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D92CCE9-F345-A0CD-8E4E-DA2DC69D3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798C51A-E49D-566A-8E24-B841DFEDA06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8B689F52-6EB1-BAB3-29CF-9DF6E52AE032}"/>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D75B87A5-2CAB-876C-2E13-6B4BCD8C7D51}"/>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4987084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A09894-9BA8-7BF4-D8D5-CFAA8C28D47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9C9F912-2361-93E9-4892-8A7CFF43AE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9E667F8-0B79-808B-99DD-20AE96AF8AE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73E824A-FF62-2CE4-0C9B-A3167F7BE1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8AB7692-B51A-25E6-ACBE-41FE6B370E6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CA20705-DB72-32A0-95ED-3B42161599C4}"/>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8" name="頁尾版面配置區 7">
            <a:extLst>
              <a:ext uri="{FF2B5EF4-FFF2-40B4-BE49-F238E27FC236}">
                <a16:creationId xmlns:a16="http://schemas.microsoft.com/office/drawing/2014/main" id="{57712D1E-4A56-FD4F-F613-1267FB05D50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C92F0034-496C-B251-C004-E8C3B6691275}"/>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8649168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9544FE-D0FD-9488-A44A-C6ECBBB6C44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8B92DD9-AC81-334B-122D-CE130B15F00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4" name="頁尾版面配置區 3">
            <a:extLst>
              <a:ext uri="{FF2B5EF4-FFF2-40B4-BE49-F238E27FC236}">
                <a16:creationId xmlns:a16="http://schemas.microsoft.com/office/drawing/2014/main" id="{862A758D-8A15-898A-A357-48181A0A6A3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BDEB5830-BE16-B39E-57CE-BFEE22AB86F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2167789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3F01D27-83CC-74FC-EA9B-653074AE936F}"/>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3" name="頁尾版面配置區 2">
            <a:extLst>
              <a:ext uri="{FF2B5EF4-FFF2-40B4-BE49-F238E27FC236}">
                <a16:creationId xmlns:a16="http://schemas.microsoft.com/office/drawing/2014/main" id="{78613FEF-61B1-C65D-6084-86D850ADE416}"/>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9C2D7BE0-2331-F27C-5D42-085816401DDF}"/>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4928400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42697A-D69A-755D-ABB9-2F353793C58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05A7AA4-7106-8AE3-8A2E-D0EFFB3EAF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4940035-B19D-26FE-4217-D72B3542C2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A9685BB-807C-3CA6-7F53-F70BAA160236}"/>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6" name="頁尾版面配置區 5">
            <a:extLst>
              <a:ext uri="{FF2B5EF4-FFF2-40B4-BE49-F238E27FC236}">
                <a16:creationId xmlns:a16="http://schemas.microsoft.com/office/drawing/2014/main" id="{395A5339-2B19-03C5-79B9-19F4AD29EE2A}"/>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5F492822-A4B7-E158-E29A-50EDBE1F2FBE}"/>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1703586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9EBAF8-159D-5EE5-D048-ACDF1F22D15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4787510-869C-1567-580E-88BAE2DBE6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B509F65-5D1D-E715-27DB-93390816B1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A0DF167-CC1F-0B5A-E818-91BCDF77C52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6" name="頁尾版面配置區 5">
            <a:extLst>
              <a:ext uri="{FF2B5EF4-FFF2-40B4-BE49-F238E27FC236}">
                <a16:creationId xmlns:a16="http://schemas.microsoft.com/office/drawing/2014/main" id="{D0CA3487-1805-7817-19C9-3A9D67164B4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2759EF53-E5B9-061C-5A93-2E18201D4823}"/>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42897899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1B93A7-4382-7FC4-00CE-F534EA1A627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B832EEE-5C2F-170F-02A0-2FFA4F1F85E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7D5DE92-A796-6FD8-7E77-C80CB07088C7}"/>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F6890952-2C89-76E8-4E69-DA2CD5E4DE2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3649C3B3-A809-DCF1-C18F-870692E384FA}"/>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7765625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B927A62-F0EE-62BA-4F49-81517437494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94D9FAE7-21B3-B246-9FFD-C6F77EDDE7FC}"/>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94094C2-1285-5D7A-3F9A-08CEFE2FC785}"/>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56F89548-8857-ECDF-01D2-23733C32D151}"/>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9D5D3C65-C77D-1BD5-6086-0F115FB4DF94}"/>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070685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CD45C8-D7CD-8A28-EDFB-8ABF8426C06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77E63E8-6F96-AD9A-A6B0-518CA4C5E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C0034E-7290-995C-23B5-B0A472CAF898}"/>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5" name="頁尾版面配置區 4">
            <a:extLst>
              <a:ext uri="{FF2B5EF4-FFF2-40B4-BE49-F238E27FC236}">
                <a16:creationId xmlns:a16="http://schemas.microsoft.com/office/drawing/2014/main" id="{B96BFDBC-9852-95CE-041C-906ADCFEE1F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98D4DEC-E46A-CF2C-A2B0-6CF8E1CD1370}"/>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4131147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1E5402-2B78-7A2A-1349-D83FC9F222D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5156813-D51A-0B91-6AD9-3EDD713FCFE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4728A30-CFB8-D873-4A28-F68B5FC846A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1A42D51-41A2-7921-7412-B7D75D402DD9}"/>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6" name="頁尾版面配置區 5">
            <a:extLst>
              <a:ext uri="{FF2B5EF4-FFF2-40B4-BE49-F238E27FC236}">
                <a16:creationId xmlns:a16="http://schemas.microsoft.com/office/drawing/2014/main" id="{E870B5BA-63CF-4C5C-08F5-312C46413C19}"/>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65152DC9-AC4B-8EC0-3CAB-F10EBE8A9C2F}"/>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352637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0B11F3-5138-8A4A-E405-324F4A50A20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96AF96F-B41A-39B1-1C1C-1907032742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54FBE6F-0F11-45B5-1FFB-7864D3DFCCA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155392E-EF07-DC82-3B5A-F41A38866E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3ABE5D9-75A8-259F-BB13-422E3CA73883}"/>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60B7424E-092E-17EA-CBFB-62A182E7559F}"/>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8" name="頁尾版面配置區 7">
            <a:extLst>
              <a:ext uri="{FF2B5EF4-FFF2-40B4-BE49-F238E27FC236}">
                <a16:creationId xmlns:a16="http://schemas.microsoft.com/office/drawing/2014/main" id="{C0B88894-9CF2-565D-724C-0C4CF0BFD58C}"/>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63578361-F933-8333-CBC4-E792E3E52515}"/>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78398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A40F11-2136-516B-FD84-89D80CCE55C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1F5AD0D-91B8-A66A-6F7C-C378A8C5AAF0}"/>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4" name="頁尾版面配置區 3">
            <a:extLst>
              <a:ext uri="{FF2B5EF4-FFF2-40B4-BE49-F238E27FC236}">
                <a16:creationId xmlns:a16="http://schemas.microsoft.com/office/drawing/2014/main" id="{6D918A41-19A3-4FB3-7EBE-D1A7456514EB}"/>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CC152E60-8476-4594-2807-6B3E68D05966}"/>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374848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FE93D7C-32CD-7128-B0B2-E1A4A5D80C4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3" name="頁尾版面配置區 2">
            <a:extLst>
              <a:ext uri="{FF2B5EF4-FFF2-40B4-BE49-F238E27FC236}">
                <a16:creationId xmlns:a16="http://schemas.microsoft.com/office/drawing/2014/main" id="{EAD60423-E2DA-4142-AE7A-27647D07A11D}"/>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601E8259-0F56-358F-BA3E-36E0399C5E43}"/>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15852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99AFF3-557A-4F1B-4555-C2CEF821FA2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5FBC9B-929E-C4D7-2016-531185A8B6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E89C104-06B5-8986-D9A1-7423A253EB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D1BED9A-F42D-31D1-E859-DBF5AAAD7C96}"/>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6" name="頁尾版面配置區 5">
            <a:extLst>
              <a:ext uri="{FF2B5EF4-FFF2-40B4-BE49-F238E27FC236}">
                <a16:creationId xmlns:a16="http://schemas.microsoft.com/office/drawing/2014/main" id="{56E7CB37-03C3-48CA-5E9E-92644FF5E223}"/>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5CF962D7-687D-D0A1-84EC-28E91E7D80F2}"/>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142524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EAC3B-17E2-F33B-D793-5A0A7BA91C8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553B162-8F67-94E1-C38D-ABCCC95C79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3B5EBEC-0C69-E114-BD7F-E2E85E7E6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03DFBE2-B489-C399-16B3-17BD12650B8E}"/>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2023/6/29</a:t>
            </a:fld>
            <a:endParaRPr lang="zh-TW" altLang="en-US"/>
          </a:p>
        </p:txBody>
      </p:sp>
      <p:sp>
        <p:nvSpPr>
          <p:cNvPr id="6" name="頁尾版面配置區 5">
            <a:extLst>
              <a:ext uri="{FF2B5EF4-FFF2-40B4-BE49-F238E27FC236}">
                <a16:creationId xmlns:a16="http://schemas.microsoft.com/office/drawing/2014/main" id="{EDCB54C4-672E-3256-E86B-E7E579382B2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27662395-7504-73DF-8E1A-FEF339643426}"/>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239878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圖形 7">
            <a:extLst>
              <a:ext uri="{FF2B5EF4-FFF2-40B4-BE49-F238E27FC236}">
                <a16:creationId xmlns:a16="http://schemas.microsoft.com/office/drawing/2014/main" id="{DD35A19C-D10D-3BDD-C104-4724B04513E6}"/>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0600302">
            <a:off x="243896" y="263697"/>
            <a:ext cx="11234304" cy="6894619"/>
          </a:xfrm>
          <a:prstGeom prst="rect">
            <a:avLst/>
          </a:prstGeom>
        </p:spPr>
      </p:pic>
      <p:pic>
        <p:nvPicPr>
          <p:cNvPr id="7" name="圖形 6">
            <a:extLst>
              <a:ext uri="{FF2B5EF4-FFF2-40B4-BE49-F238E27FC236}">
                <a16:creationId xmlns:a16="http://schemas.microsoft.com/office/drawing/2014/main" id="{0554C376-C8B1-F353-4395-36F87AD5EDD5}"/>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07151" y="4974220"/>
            <a:ext cx="1619250" cy="1619250"/>
          </a:xfrm>
          <a:prstGeom prst="rect">
            <a:avLst/>
          </a:prstGeom>
        </p:spPr>
      </p:pic>
      <p:sp>
        <p:nvSpPr>
          <p:cNvPr id="2" name="標題版面配置區 1">
            <a:extLst>
              <a:ext uri="{FF2B5EF4-FFF2-40B4-BE49-F238E27FC236}">
                <a16:creationId xmlns:a16="http://schemas.microsoft.com/office/drawing/2014/main" id="{64C8926D-2E05-9EC5-BD9D-5C47CD38049E}"/>
              </a:ext>
            </a:extLst>
          </p:cNvPr>
          <p:cNvSpPr>
            <a:spLocks noGrp="1"/>
          </p:cNvSpPr>
          <p:nvPr>
            <p:ph type="title"/>
          </p:nvPr>
        </p:nvSpPr>
        <p:spPr>
          <a:xfrm>
            <a:off x="1493134" y="365125"/>
            <a:ext cx="9860666"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3D1836DC-D19E-9C1E-EBFA-CDB14AF8FD79}"/>
              </a:ext>
            </a:extLst>
          </p:cNvPr>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a:extLst>
              <a:ext uri="{FF2B5EF4-FFF2-40B4-BE49-F238E27FC236}">
                <a16:creationId xmlns:a16="http://schemas.microsoft.com/office/drawing/2014/main" id="{87C939FF-D5AA-2378-6646-49F249F4AE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D4452-5410-4E1B-A3B8-BBF99701CDBD}" type="slidenum">
              <a:rPr lang="zh-TW" altLang="en-US" smtClean="0"/>
              <a:t>‹#›</a:t>
            </a:fld>
            <a:endParaRPr lang="zh-TW" altLang="en-US"/>
          </a:p>
        </p:txBody>
      </p:sp>
      <p:pic>
        <p:nvPicPr>
          <p:cNvPr id="19" name="圖形 18">
            <a:extLst>
              <a:ext uri="{FF2B5EF4-FFF2-40B4-BE49-F238E27FC236}">
                <a16:creationId xmlns:a16="http://schemas.microsoft.com/office/drawing/2014/main" id="{FE141EDC-1669-0CFF-16D5-9CBC49AEAD1B}"/>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3133" y="365125"/>
            <a:ext cx="876300" cy="990600"/>
          </a:xfrm>
          <a:prstGeom prst="rect">
            <a:avLst/>
          </a:prstGeom>
        </p:spPr>
      </p:pic>
    </p:spTree>
    <p:extLst>
      <p:ext uri="{BB962C8B-B14F-4D97-AF65-F5344CB8AC3E}">
        <p14:creationId xmlns:p14="http://schemas.microsoft.com/office/powerpoint/2010/main" val="228995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C92A811-026D-BE25-4869-37118EE695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93E109D-28E1-D851-D102-7F9CA75BC0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05E3EB94-28A1-7880-FEE4-6DA5744322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309776011"/>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78" r:id="rId3"/>
    <p:sldLayoutId id="2147483676" r:id="rId4"/>
    <p:sldLayoutId id="2147483664" r:id="rId5"/>
    <p:sldLayoutId id="2147483677" r:id="rId6"/>
    <p:sldLayoutId id="2147483672" r:id="rId7"/>
    <p:sldLayoutId id="2147483675" r:id="rId8"/>
    <p:sldLayoutId id="2147483673" r:id="rId9"/>
    <p:sldLayoutId id="2147483674" r:id="rId10"/>
    <p:sldLayoutId id="2147483661" r:id="rId11"/>
    <p:sldLayoutId id="2147483665" r:id="rId12"/>
    <p:sldLayoutId id="2147483666" r:id="rId13"/>
    <p:sldLayoutId id="2147483667" r:id="rId14"/>
    <p:sldLayoutId id="2147483668" r:id="rId15"/>
    <p:sldLayoutId id="2147483669" r:id="rId16"/>
    <p:sldLayoutId id="2147483670" r:id="rId17"/>
    <p:sldLayoutId id="2147483671"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svg"/><Relationship Id="rId3" Type="http://schemas.openxmlformats.org/officeDocument/2006/relationships/image" Target="../media/image10.svg"/><Relationship Id="rId7" Type="http://schemas.openxmlformats.org/officeDocument/2006/relationships/image" Target="../media/image6.svg"/><Relationship Id="rId12"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2.xml"/><Relationship Id="rId6" Type="http://schemas.openxmlformats.org/officeDocument/2006/relationships/image" Target="../media/image5.png"/><Relationship Id="rId11" Type="http://schemas.openxmlformats.org/officeDocument/2006/relationships/image" Target="../media/image18.svg"/><Relationship Id="rId5" Type="http://schemas.openxmlformats.org/officeDocument/2006/relationships/image" Target="../media/image14.svg"/><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svg"/></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rabbitfund/rabbitfund_backend/blob/main/doc/createData.md" TargetMode="Externa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2.sv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EEE2"/>
        </a:solidFill>
        <a:effectLst/>
      </p:bgPr>
    </p:bg>
    <p:spTree>
      <p:nvGrpSpPr>
        <p:cNvPr id="1" name=""/>
        <p:cNvGrpSpPr/>
        <p:nvPr/>
      </p:nvGrpSpPr>
      <p:grpSpPr>
        <a:xfrm>
          <a:off x="0" y="0"/>
          <a:ext cx="0" cy="0"/>
          <a:chOff x="0" y="0"/>
          <a:chExt cx="0" cy="0"/>
        </a:xfrm>
      </p:grpSpPr>
      <p:pic>
        <p:nvPicPr>
          <p:cNvPr id="4" name="內容版面配置區 8">
            <a:extLst>
              <a:ext uri="{FF2B5EF4-FFF2-40B4-BE49-F238E27FC236}">
                <a16:creationId xmlns:a16="http://schemas.microsoft.com/office/drawing/2014/main" id="{E56BE62F-EDFD-1359-93CE-7C0F059EC9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1853" y="3972379"/>
            <a:ext cx="1264293" cy="2260403"/>
          </a:xfrm>
          <a:prstGeom prst="rect">
            <a:avLst/>
          </a:prstGeom>
        </p:spPr>
      </p:pic>
      <p:sp>
        <p:nvSpPr>
          <p:cNvPr id="7" name="標題 6">
            <a:extLst>
              <a:ext uri="{FF2B5EF4-FFF2-40B4-BE49-F238E27FC236}">
                <a16:creationId xmlns:a16="http://schemas.microsoft.com/office/drawing/2014/main" id="{F7E4B067-BF33-D661-8C47-CC9E1B2D7DAF}"/>
              </a:ext>
            </a:extLst>
          </p:cNvPr>
          <p:cNvSpPr>
            <a:spLocks noGrp="1"/>
          </p:cNvSpPr>
          <p:nvPr>
            <p:ph type="ctrTitle"/>
          </p:nvPr>
        </p:nvSpPr>
        <p:spPr/>
        <p:txBody>
          <a:bodyPr/>
          <a:lstStyle/>
          <a:p>
            <a:r>
              <a:rPr lang="zh-TW" altLang="en-US" b="0" i="0" spc="600" dirty="0">
                <a:solidFill>
                  <a:srgbClr val="333333"/>
                </a:solidFill>
                <a:effectLst/>
                <a:latin typeface="Noto Sans" panose="020B0502040204020203" pitchFamily="34" charset="0"/>
              </a:rPr>
              <a:t>倍而兔募資</a:t>
            </a:r>
            <a:r>
              <a:rPr lang="zh-TW" altLang="en-US" spc="600" dirty="0">
                <a:solidFill>
                  <a:srgbClr val="333333"/>
                </a:solidFill>
                <a:latin typeface="Noto Sans" panose="020B0502040204020203" pitchFamily="34" charset="0"/>
              </a:rPr>
              <a:t>平台</a:t>
            </a:r>
            <a:endParaRPr lang="zh-TW" altLang="en-US" spc="600" dirty="0"/>
          </a:p>
        </p:txBody>
      </p:sp>
      <p:sp>
        <p:nvSpPr>
          <p:cNvPr id="8" name="副標題 7">
            <a:extLst>
              <a:ext uri="{FF2B5EF4-FFF2-40B4-BE49-F238E27FC236}">
                <a16:creationId xmlns:a16="http://schemas.microsoft.com/office/drawing/2014/main" id="{ECC56223-46D1-DB12-79F5-6269A1A3C0EB}"/>
              </a:ext>
            </a:extLst>
          </p:cNvPr>
          <p:cNvSpPr>
            <a:spLocks noGrp="1"/>
          </p:cNvSpPr>
          <p:nvPr>
            <p:ph type="subTitle" idx="1"/>
          </p:nvPr>
        </p:nvSpPr>
        <p:spPr>
          <a:xfrm>
            <a:off x="3489434" y="4274700"/>
            <a:ext cx="5213131" cy="1655762"/>
          </a:xfrm>
        </p:spPr>
        <p:txBody>
          <a:bodyPr>
            <a:normAutofit fontScale="92500" lnSpcReduction="20000"/>
          </a:bodyPr>
          <a:lstStyle/>
          <a:p>
            <a:pPr algn="l"/>
            <a:r>
              <a:rPr lang="zh-TW" altLang="en-US" dirty="0"/>
              <a:t>指導教練：卡斯伯</a:t>
            </a:r>
            <a:endParaRPr lang="en-US" altLang="zh-TW" dirty="0"/>
          </a:p>
          <a:p>
            <a:pPr algn="l"/>
            <a:r>
              <a:rPr lang="zh-TW" altLang="en-US" dirty="0"/>
              <a:t>團隊成員：</a:t>
            </a:r>
            <a:r>
              <a:rPr lang="en-US" altLang="zh-TW" dirty="0"/>
              <a:t>Anne</a:t>
            </a:r>
            <a:r>
              <a:rPr lang="zh-TW" altLang="en-US" dirty="0"/>
              <a:t>、</a:t>
            </a:r>
            <a:r>
              <a:rPr lang="en-US" altLang="zh-TW" dirty="0"/>
              <a:t>Blue</a:t>
            </a:r>
            <a:r>
              <a:rPr lang="zh-TW" altLang="en-US" dirty="0"/>
              <a:t>、</a:t>
            </a:r>
            <a:r>
              <a:rPr lang="en-US" altLang="zh-TW" dirty="0"/>
              <a:t>Clara</a:t>
            </a:r>
            <a:r>
              <a:rPr lang="zh-TW" altLang="en-US" dirty="0"/>
              <a:t>、</a:t>
            </a:r>
            <a:endParaRPr lang="en-US" altLang="zh-TW" dirty="0"/>
          </a:p>
          <a:p>
            <a:pPr algn="l"/>
            <a:r>
              <a:rPr lang="zh-TW" altLang="en-US" dirty="0"/>
              <a:t>　　　　　</a:t>
            </a:r>
            <a:r>
              <a:rPr lang="en-US" altLang="zh-TW" dirty="0"/>
              <a:t>Esther</a:t>
            </a:r>
            <a:r>
              <a:rPr lang="zh-TW" altLang="en-US" dirty="0"/>
              <a:t> 、</a:t>
            </a:r>
            <a:r>
              <a:rPr lang="en-US" altLang="zh-TW" dirty="0"/>
              <a:t>John</a:t>
            </a:r>
            <a:r>
              <a:rPr lang="zh-TW" altLang="en-US" dirty="0"/>
              <a:t> 、</a:t>
            </a:r>
            <a:r>
              <a:rPr lang="en-US" altLang="zh-TW" dirty="0" err="1"/>
              <a:t>JarDar</a:t>
            </a:r>
            <a:endParaRPr lang="zh-TW" altLang="en-US" dirty="0"/>
          </a:p>
        </p:txBody>
      </p:sp>
      <p:pic>
        <p:nvPicPr>
          <p:cNvPr id="6" name="圖形 5">
            <a:extLst>
              <a:ext uri="{FF2B5EF4-FFF2-40B4-BE49-F238E27FC236}">
                <a16:creationId xmlns:a16="http://schemas.microsoft.com/office/drawing/2014/main" id="{19BAE623-28FD-4FBC-E2FE-AB0C2CFDA2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4508" y="1146871"/>
            <a:ext cx="2200275" cy="1047750"/>
          </a:xfrm>
          <a:prstGeom prst="rect">
            <a:avLst/>
          </a:prstGeom>
        </p:spPr>
      </p:pic>
      <p:pic>
        <p:nvPicPr>
          <p:cNvPr id="12" name="圖形 11">
            <a:extLst>
              <a:ext uri="{FF2B5EF4-FFF2-40B4-BE49-F238E27FC236}">
                <a16:creationId xmlns:a16="http://schemas.microsoft.com/office/drawing/2014/main" id="{E0E96F36-8679-1B72-FF6F-3F0C40CD50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80238" y="3706008"/>
            <a:ext cx="876300" cy="990600"/>
          </a:xfrm>
          <a:prstGeom prst="rect">
            <a:avLst/>
          </a:prstGeom>
        </p:spPr>
      </p:pic>
      <p:pic>
        <p:nvPicPr>
          <p:cNvPr id="14" name="圖形 13">
            <a:extLst>
              <a:ext uri="{FF2B5EF4-FFF2-40B4-BE49-F238E27FC236}">
                <a16:creationId xmlns:a16="http://schemas.microsoft.com/office/drawing/2014/main" id="{EA186620-AE8D-A918-1B44-9D11B139F3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46938" y="4851259"/>
            <a:ext cx="666750" cy="838200"/>
          </a:xfrm>
          <a:prstGeom prst="rect">
            <a:avLst/>
          </a:prstGeom>
        </p:spPr>
      </p:pic>
      <p:pic>
        <p:nvPicPr>
          <p:cNvPr id="16" name="圖形 15">
            <a:extLst>
              <a:ext uri="{FF2B5EF4-FFF2-40B4-BE49-F238E27FC236}">
                <a16:creationId xmlns:a16="http://schemas.microsoft.com/office/drawing/2014/main" id="{0FC2FE6E-4B92-1618-446E-BC2D148F45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40155" y="0"/>
            <a:ext cx="914400" cy="914400"/>
          </a:xfrm>
          <a:prstGeom prst="rect">
            <a:avLst/>
          </a:prstGeom>
        </p:spPr>
      </p:pic>
      <p:pic>
        <p:nvPicPr>
          <p:cNvPr id="18" name="圖形 17">
            <a:extLst>
              <a:ext uri="{FF2B5EF4-FFF2-40B4-BE49-F238E27FC236}">
                <a16:creationId xmlns:a16="http://schemas.microsoft.com/office/drawing/2014/main" id="{AD710BBC-8616-202B-F03A-37BF1CD75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68705" y="1237246"/>
            <a:ext cx="1257300" cy="2247900"/>
          </a:xfrm>
          <a:prstGeom prst="rect">
            <a:avLst/>
          </a:prstGeom>
        </p:spPr>
      </p:pic>
      <p:pic>
        <p:nvPicPr>
          <p:cNvPr id="19" name="圖形 18">
            <a:extLst>
              <a:ext uri="{FF2B5EF4-FFF2-40B4-BE49-F238E27FC236}">
                <a16:creationId xmlns:a16="http://schemas.microsoft.com/office/drawing/2014/main" id="{D5A33EA9-2DED-5E27-0444-299F02E9A8A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18518" y="4936577"/>
            <a:ext cx="1619250" cy="1619250"/>
          </a:xfrm>
          <a:prstGeom prst="rect">
            <a:avLst/>
          </a:prstGeom>
        </p:spPr>
      </p:pic>
    </p:spTree>
    <p:extLst>
      <p:ext uri="{BB962C8B-B14F-4D97-AF65-F5344CB8AC3E}">
        <p14:creationId xmlns:p14="http://schemas.microsoft.com/office/powerpoint/2010/main" val="330373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descr="一張含有 文字, 螢幕擷取畫面, 圖表, 字型 的圖片&#10;&#10;自動產生的描述">
            <a:extLst>
              <a:ext uri="{FF2B5EF4-FFF2-40B4-BE49-F238E27FC236}">
                <a16:creationId xmlns:a16="http://schemas.microsoft.com/office/drawing/2014/main" id="{04B81E1E-A242-33CA-AA50-52A9C1D1A7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7598" y="836181"/>
            <a:ext cx="10296232" cy="5791631"/>
          </a:xfrm>
        </p:spPr>
      </p:pic>
      <p:sp>
        <p:nvSpPr>
          <p:cNvPr id="10" name="矩形 9">
            <a:extLst>
              <a:ext uri="{FF2B5EF4-FFF2-40B4-BE49-F238E27FC236}">
                <a16:creationId xmlns:a16="http://schemas.microsoft.com/office/drawing/2014/main" id="{5736AE1A-BFCB-15D8-12A1-A82BA4962D03}"/>
              </a:ext>
            </a:extLst>
          </p:cNvPr>
          <p:cNvSpPr/>
          <p:nvPr/>
        </p:nvSpPr>
        <p:spPr>
          <a:xfrm>
            <a:off x="1493132" y="500062"/>
            <a:ext cx="1700444"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7977CD1-6D78-0A51-7BDB-8AEC46A5087C}"/>
              </a:ext>
            </a:extLst>
          </p:cNvPr>
          <p:cNvSpPr>
            <a:spLocks noGrp="1"/>
          </p:cNvSpPr>
          <p:nvPr>
            <p:ph type="title"/>
          </p:nvPr>
        </p:nvSpPr>
        <p:spPr/>
        <p:txBody>
          <a:bodyPr/>
          <a:lstStyle/>
          <a:p>
            <a:r>
              <a:rPr lang="zh-TW" altLang="en-US" dirty="0"/>
              <a:t>規劃平台架構</a:t>
            </a:r>
          </a:p>
        </p:txBody>
      </p:sp>
      <p:pic>
        <p:nvPicPr>
          <p:cNvPr id="9" name="內容版面配置區 7" descr="一張含有 文字, 螢幕擷取畫面, 圖表, 字型 的圖片&#10;&#10;自動產生的描述">
            <a:extLst>
              <a:ext uri="{FF2B5EF4-FFF2-40B4-BE49-F238E27FC236}">
                <a16:creationId xmlns:a16="http://schemas.microsoft.com/office/drawing/2014/main" id="{9FAD710F-489A-8AC9-0B5F-D29B542AB5D1}"/>
              </a:ext>
            </a:extLst>
          </p:cNvPr>
          <p:cNvPicPr>
            <a:picLocks noChangeAspect="1"/>
          </p:cNvPicPr>
          <p:nvPr/>
        </p:nvPicPr>
        <p:blipFill rotWithShape="1">
          <a:blip r:embed="rId3">
            <a:extLst>
              <a:ext uri="{28A0092B-C50C-407E-A947-70E740481C1C}">
                <a14:useLocalDpi xmlns:a14="http://schemas.microsoft.com/office/drawing/2010/main" val="0"/>
              </a:ext>
            </a:extLst>
          </a:blip>
          <a:srcRect r="87616" b="83791"/>
          <a:stretch/>
        </p:blipFill>
        <p:spPr>
          <a:xfrm>
            <a:off x="1493132" y="1457965"/>
            <a:ext cx="1275089" cy="938768"/>
          </a:xfrm>
          <a:prstGeom prst="rect">
            <a:avLst/>
          </a:prstGeom>
        </p:spPr>
      </p:pic>
    </p:spTree>
    <p:extLst>
      <p:ext uri="{BB962C8B-B14F-4D97-AF65-F5344CB8AC3E}">
        <p14:creationId xmlns:p14="http://schemas.microsoft.com/office/powerpoint/2010/main" val="1345739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zh-TW" altLang="en-US" dirty="0"/>
              <a:t>繪製 </a:t>
            </a:r>
            <a:r>
              <a:rPr lang="en-US" altLang="zh-TW" dirty="0"/>
              <a:t>Wireframe</a:t>
            </a:r>
            <a:endParaRPr lang="zh-TW" altLang="en-US" dirty="0"/>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p:txBody>
          <a:bodyPr/>
          <a:lstStyle/>
          <a:p>
            <a:endParaRPr lang="zh-TW" altLang="en-US"/>
          </a:p>
        </p:txBody>
      </p:sp>
      <p:sp>
        <p:nvSpPr>
          <p:cNvPr id="9" name="矩形 8">
            <a:extLst>
              <a:ext uri="{FF2B5EF4-FFF2-40B4-BE49-F238E27FC236}">
                <a16:creationId xmlns:a16="http://schemas.microsoft.com/office/drawing/2014/main" id="{2D64DEB9-7402-B589-D22D-D722B15CA732}"/>
              </a:ext>
            </a:extLst>
          </p:cNvPr>
          <p:cNvSpPr/>
          <p:nvPr/>
        </p:nvSpPr>
        <p:spPr>
          <a:xfrm>
            <a:off x="8243455" y="4525685"/>
            <a:ext cx="3948545" cy="22305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4098" name="Picture 2">
            <a:extLst>
              <a:ext uri="{FF2B5EF4-FFF2-40B4-BE49-F238E27FC236}">
                <a16:creationId xmlns:a16="http://schemas.microsoft.com/office/drawing/2014/main" id="{C1BD817E-F6E7-7ED0-0C6B-236921CC6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985" y="1831820"/>
            <a:ext cx="9160030" cy="4718369"/>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3DC2C37B-FF99-13C9-327C-0B536784340D}"/>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639745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6927693-B869-B35B-2AB0-DC38E935769E}"/>
              </a:ext>
            </a:extLst>
          </p:cNvPr>
          <p:cNvSpPr>
            <a:spLocks noGrp="1"/>
          </p:cNvSpPr>
          <p:nvPr>
            <p:ph type="title"/>
          </p:nvPr>
        </p:nvSpPr>
        <p:spPr/>
        <p:txBody>
          <a:bodyPr/>
          <a:lstStyle/>
          <a:p>
            <a:r>
              <a:rPr lang="zh-TW" altLang="en-US" dirty="0"/>
              <a:t>網站風格</a:t>
            </a:r>
          </a:p>
        </p:txBody>
      </p:sp>
      <p:sp>
        <p:nvSpPr>
          <p:cNvPr id="5" name="文字版面配置區 4">
            <a:extLst>
              <a:ext uri="{FF2B5EF4-FFF2-40B4-BE49-F238E27FC236}">
                <a16:creationId xmlns:a16="http://schemas.microsoft.com/office/drawing/2014/main" id="{27AC0867-7E6A-4A55-CE31-4BB80B466CF9}"/>
              </a:ext>
            </a:extLst>
          </p:cNvPr>
          <p:cNvSpPr>
            <a:spLocks noGrp="1"/>
          </p:cNvSpPr>
          <p:nvPr>
            <p:ph sz="half" idx="1"/>
          </p:nvPr>
        </p:nvSpPr>
        <p:spPr>
          <a:xfrm>
            <a:off x="993655" y="2023413"/>
            <a:ext cx="3109091" cy="3955762"/>
          </a:xfrm>
        </p:spPr>
        <p:txBody>
          <a:bodyPr/>
          <a:lstStyle/>
          <a:p>
            <a:pPr algn="ctr">
              <a:lnSpc>
                <a:spcPct val="150000"/>
              </a:lnSpc>
            </a:pPr>
            <a:r>
              <a:rPr lang="zh-TW" altLang="en-US" dirty="0">
                <a:latin typeface="+mn-ea"/>
              </a:rPr>
              <a:t>童趣風格</a:t>
            </a:r>
            <a:endParaRPr lang="en-US" altLang="zh-TW" dirty="0">
              <a:latin typeface="+mn-ea"/>
            </a:endParaRPr>
          </a:p>
        </p:txBody>
      </p:sp>
      <p:sp>
        <p:nvSpPr>
          <p:cNvPr id="2" name="內容版面配置區 1">
            <a:extLst>
              <a:ext uri="{FF2B5EF4-FFF2-40B4-BE49-F238E27FC236}">
                <a16:creationId xmlns:a16="http://schemas.microsoft.com/office/drawing/2014/main" id="{5D2FE63A-1EC1-C030-763D-7AB9E37D60EB}"/>
              </a:ext>
            </a:extLst>
          </p:cNvPr>
          <p:cNvSpPr>
            <a:spLocks noGrp="1"/>
          </p:cNvSpPr>
          <p:nvPr>
            <p:ph sz="half" idx="14"/>
          </p:nvPr>
        </p:nvSpPr>
        <p:spPr>
          <a:xfrm>
            <a:off x="4541455" y="2023413"/>
            <a:ext cx="3109091" cy="3955762"/>
          </a:xfrm>
        </p:spPr>
        <p:txBody>
          <a:bodyPr/>
          <a:lstStyle/>
          <a:p>
            <a:pPr algn="ctr"/>
            <a:r>
              <a:rPr lang="zh-TW" altLang="en-US" dirty="0"/>
              <a:t>溫暖的色調</a:t>
            </a:r>
            <a:endParaRPr lang="en-US" altLang="zh-TW" dirty="0"/>
          </a:p>
        </p:txBody>
      </p:sp>
      <p:sp>
        <p:nvSpPr>
          <p:cNvPr id="3" name="內容版面配置區 2">
            <a:extLst>
              <a:ext uri="{FF2B5EF4-FFF2-40B4-BE49-F238E27FC236}">
                <a16:creationId xmlns:a16="http://schemas.microsoft.com/office/drawing/2014/main" id="{0001240D-9757-89A9-01F0-06CB18F21474}"/>
              </a:ext>
            </a:extLst>
          </p:cNvPr>
          <p:cNvSpPr>
            <a:spLocks noGrp="1"/>
          </p:cNvSpPr>
          <p:nvPr>
            <p:ph sz="half" idx="15"/>
          </p:nvPr>
        </p:nvSpPr>
        <p:spPr>
          <a:xfrm>
            <a:off x="8089255" y="2023413"/>
            <a:ext cx="3109091" cy="3955762"/>
          </a:xfrm>
        </p:spPr>
        <p:txBody>
          <a:bodyPr/>
          <a:lstStyle/>
          <a:p>
            <a:pPr algn="ctr"/>
            <a:r>
              <a:rPr lang="zh-TW" altLang="en-US" dirty="0"/>
              <a:t>明亮的色彩</a:t>
            </a:r>
          </a:p>
        </p:txBody>
      </p:sp>
    </p:spTree>
    <p:extLst>
      <p:ext uri="{BB962C8B-B14F-4D97-AF65-F5344CB8AC3E}">
        <p14:creationId xmlns:p14="http://schemas.microsoft.com/office/powerpoint/2010/main" val="2488585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zh-TW" altLang="en-US" dirty="0">
                <a:solidFill>
                  <a:schemeClr val="bg1"/>
                </a:solidFill>
              </a:rPr>
              <a:t>頁面設計</a:t>
            </a:r>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p:txBody>
          <a:bodyPr/>
          <a:lstStyle/>
          <a:p>
            <a:endParaRPr lang="zh-TW" altLang="en-US"/>
          </a:p>
        </p:txBody>
      </p:sp>
      <p:sp>
        <p:nvSpPr>
          <p:cNvPr id="9" name="矩形 8">
            <a:extLst>
              <a:ext uri="{FF2B5EF4-FFF2-40B4-BE49-F238E27FC236}">
                <a16:creationId xmlns:a16="http://schemas.microsoft.com/office/drawing/2014/main" id="{2D64DEB9-7402-B589-D22D-D722B15CA732}"/>
              </a:ext>
            </a:extLst>
          </p:cNvPr>
          <p:cNvSpPr/>
          <p:nvPr/>
        </p:nvSpPr>
        <p:spPr>
          <a:xfrm>
            <a:off x="9464040" y="4525685"/>
            <a:ext cx="2727960" cy="2230582"/>
          </a:xfrm>
          <a:prstGeom prst="rect">
            <a:avLst/>
          </a:prstGeom>
          <a:solidFill>
            <a:schemeClr val="tx1"/>
          </a:solidFill>
          <a:ln>
            <a:no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03923F89-9B75-8E07-D669-F4C31F6BAE60}"/>
              </a:ext>
            </a:extLst>
          </p:cNvPr>
          <p:cNvPicPr>
            <a:picLocks noChangeAspect="1"/>
          </p:cNvPicPr>
          <p:nvPr/>
        </p:nvPicPr>
        <p:blipFill>
          <a:blip r:embed="rId3"/>
          <a:stretch>
            <a:fillRect/>
          </a:stretch>
        </p:blipFill>
        <p:spPr>
          <a:xfrm>
            <a:off x="593147" y="1497712"/>
            <a:ext cx="11005705" cy="4000501"/>
          </a:xfrm>
          <a:prstGeom prst="rect">
            <a:avLst/>
          </a:prstGeom>
        </p:spPr>
      </p:pic>
      <p:pic>
        <p:nvPicPr>
          <p:cNvPr id="6" name="圖片 5">
            <a:extLst>
              <a:ext uri="{FF2B5EF4-FFF2-40B4-BE49-F238E27FC236}">
                <a16:creationId xmlns:a16="http://schemas.microsoft.com/office/drawing/2014/main" id="{98509AFF-8AB5-24FE-AE59-B0C967AAA5C6}"/>
              </a:ext>
            </a:extLst>
          </p:cNvPr>
          <p:cNvPicPr>
            <a:picLocks noChangeAspect="1"/>
          </p:cNvPicPr>
          <p:nvPr/>
        </p:nvPicPr>
        <p:blipFill>
          <a:blip r:embed="rId4"/>
          <a:stretch>
            <a:fillRect/>
          </a:stretch>
        </p:blipFill>
        <p:spPr>
          <a:xfrm>
            <a:off x="4097776" y="4412120"/>
            <a:ext cx="7501076" cy="2355066"/>
          </a:xfrm>
          <a:prstGeom prst="rect">
            <a:avLst/>
          </a:prstGeom>
        </p:spPr>
      </p:pic>
    </p:spTree>
    <p:extLst>
      <p:ext uri="{BB962C8B-B14F-4D97-AF65-F5344CB8AC3E}">
        <p14:creationId xmlns:p14="http://schemas.microsoft.com/office/powerpoint/2010/main" val="4123187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zh-TW" altLang="en-US" dirty="0"/>
              <a:t>設計系統</a:t>
            </a:r>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p:txBody>
          <a:bodyPr/>
          <a:lstStyle/>
          <a:p>
            <a:endParaRPr lang="zh-TW" altLang="en-US"/>
          </a:p>
        </p:txBody>
      </p:sp>
      <p:pic>
        <p:nvPicPr>
          <p:cNvPr id="13" name="圖片 12">
            <a:extLst>
              <a:ext uri="{FF2B5EF4-FFF2-40B4-BE49-F238E27FC236}">
                <a16:creationId xmlns:a16="http://schemas.microsoft.com/office/drawing/2014/main" id="{5380889A-80D7-4112-D340-EEE092F27CE6}"/>
              </a:ext>
            </a:extLst>
          </p:cNvPr>
          <p:cNvPicPr>
            <a:picLocks noChangeAspect="1"/>
          </p:cNvPicPr>
          <p:nvPr/>
        </p:nvPicPr>
        <p:blipFill>
          <a:blip r:embed="rId3"/>
          <a:stretch>
            <a:fillRect/>
          </a:stretch>
        </p:blipFill>
        <p:spPr>
          <a:xfrm>
            <a:off x="3745346" y="1607572"/>
            <a:ext cx="6534150" cy="5114925"/>
          </a:xfrm>
          <a:prstGeom prst="rect">
            <a:avLst/>
          </a:prstGeom>
        </p:spPr>
      </p:pic>
      <p:pic>
        <p:nvPicPr>
          <p:cNvPr id="11" name="圖片 10">
            <a:extLst>
              <a:ext uri="{FF2B5EF4-FFF2-40B4-BE49-F238E27FC236}">
                <a16:creationId xmlns:a16="http://schemas.microsoft.com/office/drawing/2014/main" id="{E39CA8E5-EE33-1D4C-29E3-8E84C4499218}"/>
              </a:ext>
            </a:extLst>
          </p:cNvPr>
          <p:cNvPicPr>
            <a:picLocks noChangeAspect="1"/>
          </p:cNvPicPr>
          <p:nvPr/>
        </p:nvPicPr>
        <p:blipFill rotWithShape="1">
          <a:blip r:embed="rId4"/>
          <a:srcRect t="12663" b="19288"/>
          <a:stretch/>
        </p:blipFill>
        <p:spPr>
          <a:xfrm>
            <a:off x="838200" y="1607571"/>
            <a:ext cx="2607818" cy="5114925"/>
          </a:xfrm>
          <a:prstGeom prst="rect">
            <a:avLst/>
          </a:prstGeom>
        </p:spPr>
      </p:pic>
      <p:sp>
        <p:nvSpPr>
          <p:cNvPr id="14" name="矩形 13">
            <a:extLst>
              <a:ext uri="{FF2B5EF4-FFF2-40B4-BE49-F238E27FC236}">
                <a16:creationId xmlns:a16="http://schemas.microsoft.com/office/drawing/2014/main" id="{25E5AC8E-DF76-3EC6-47DB-4C2C95C9E409}"/>
              </a:ext>
            </a:extLst>
          </p:cNvPr>
          <p:cNvSpPr/>
          <p:nvPr/>
        </p:nvSpPr>
        <p:spPr>
          <a:xfrm>
            <a:off x="9464040" y="4525685"/>
            <a:ext cx="2727960" cy="2230582"/>
          </a:xfrm>
          <a:prstGeom prst="rect">
            <a:avLst/>
          </a:prstGeom>
          <a:solidFill>
            <a:srgbClr val="F5F5F5"/>
          </a:solidFill>
          <a:ln>
            <a:no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862383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4990BC-16F8-8ED7-271A-D666B867B3DA}"/>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開發過程</a:t>
            </a:r>
            <a:endParaRPr lang="zh-TW" altLang="en-US" dirty="0"/>
          </a:p>
        </p:txBody>
      </p:sp>
      <p:sp>
        <p:nvSpPr>
          <p:cNvPr id="4" name="文字版面配置區 3">
            <a:extLst>
              <a:ext uri="{FF2B5EF4-FFF2-40B4-BE49-F238E27FC236}">
                <a16:creationId xmlns:a16="http://schemas.microsoft.com/office/drawing/2014/main" id="{1848C6D2-4F20-6D84-0340-4954C79638C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6545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427E296-5632-F791-E1D9-7899A5FBB5D6}"/>
              </a:ext>
            </a:extLst>
          </p:cNvPr>
          <p:cNvSpPr>
            <a:spLocks noGrp="1"/>
          </p:cNvSpPr>
          <p:nvPr>
            <p:ph type="title"/>
          </p:nvPr>
        </p:nvSpPr>
        <p:spPr>
          <a:xfrm>
            <a:off x="1493132" y="365125"/>
            <a:ext cx="9860667" cy="1325563"/>
          </a:xfrm>
        </p:spPr>
        <p:txBody>
          <a:bodyPr/>
          <a:lstStyle/>
          <a:p>
            <a:r>
              <a:rPr lang="en-US" altLang="zh-TW" dirty="0"/>
              <a:t>API </a:t>
            </a:r>
            <a:r>
              <a:rPr lang="zh-TW" altLang="en-US" dirty="0"/>
              <a:t>規格</a:t>
            </a:r>
          </a:p>
        </p:txBody>
      </p:sp>
      <p:sp>
        <p:nvSpPr>
          <p:cNvPr id="5" name="內容版面配置區 4">
            <a:extLst>
              <a:ext uri="{FF2B5EF4-FFF2-40B4-BE49-F238E27FC236}">
                <a16:creationId xmlns:a16="http://schemas.microsoft.com/office/drawing/2014/main" id="{E4DC83ED-BA3F-5AA5-8511-A9B633FE6A74}"/>
              </a:ext>
            </a:extLst>
          </p:cNvPr>
          <p:cNvSpPr>
            <a:spLocks noGrp="1"/>
          </p:cNvSpPr>
          <p:nvPr>
            <p:ph idx="1"/>
          </p:nvPr>
        </p:nvSpPr>
        <p:spPr>
          <a:xfrm>
            <a:off x="838200" y="1825625"/>
            <a:ext cx="10515600" cy="4351338"/>
          </a:xfrm>
        </p:spPr>
        <p:txBody>
          <a:bodyPr/>
          <a:lstStyle/>
          <a:p>
            <a:pPr marL="0" indent="0">
              <a:buNone/>
            </a:pPr>
            <a:endParaRPr lang="zh-TW" altLang="en-US" dirty="0"/>
          </a:p>
        </p:txBody>
      </p:sp>
      <p:pic>
        <p:nvPicPr>
          <p:cNvPr id="6" name="圖片 5">
            <a:extLst>
              <a:ext uri="{FF2B5EF4-FFF2-40B4-BE49-F238E27FC236}">
                <a16:creationId xmlns:a16="http://schemas.microsoft.com/office/drawing/2014/main" id="{0F20C92A-327D-9511-C556-DBA0AE8CEABA}"/>
              </a:ext>
            </a:extLst>
          </p:cNvPr>
          <p:cNvPicPr>
            <a:picLocks noChangeAspect="1"/>
          </p:cNvPicPr>
          <p:nvPr/>
        </p:nvPicPr>
        <p:blipFill rotWithShape="1">
          <a:blip r:embed="rId3"/>
          <a:srcRect b="5856"/>
          <a:stretch/>
        </p:blipFill>
        <p:spPr>
          <a:xfrm>
            <a:off x="7693439" y="230188"/>
            <a:ext cx="4373910" cy="6456362"/>
          </a:xfrm>
          <a:prstGeom prst="rect">
            <a:avLst/>
          </a:prstGeom>
        </p:spPr>
      </p:pic>
      <p:pic>
        <p:nvPicPr>
          <p:cNvPr id="8" name="圖片 7">
            <a:extLst>
              <a:ext uri="{FF2B5EF4-FFF2-40B4-BE49-F238E27FC236}">
                <a16:creationId xmlns:a16="http://schemas.microsoft.com/office/drawing/2014/main" id="{127F7AED-7FA6-35E4-FBB3-EE3B01F51E30}"/>
              </a:ext>
            </a:extLst>
          </p:cNvPr>
          <p:cNvPicPr>
            <a:picLocks noChangeAspect="1"/>
          </p:cNvPicPr>
          <p:nvPr/>
        </p:nvPicPr>
        <p:blipFill>
          <a:blip r:embed="rId4"/>
          <a:stretch>
            <a:fillRect/>
          </a:stretch>
        </p:blipFill>
        <p:spPr>
          <a:xfrm>
            <a:off x="949765" y="7088188"/>
            <a:ext cx="8327300" cy="3547877"/>
          </a:xfrm>
          <a:prstGeom prst="rect">
            <a:avLst/>
          </a:prstGeom>
        </p:spPr>
      </p:pic>
      <p:sp>
        <p:nvSpPr>
          <p:cNvPr id="3" name="矩形 2">
            <a:extLst>
              <a:ext uri="{FF2B5EF4-FFF2-40B4-BE49-F238E27FC236}">
                <a16:creationId xmlns:a16="http://schemas.microsoft.com/office/drawing/2014/main" id="{18EC9CE9-7901-BA3F-C5FC-1485104F440C}"/>
              </a:ext>
            </a:extLst>
          </p:cNvPr>
          <p:cNvSpPr/>
          <p:nvPr/>
        </p:nvSpPr>
        <p:spPr>
          <a:xfrm>
            <a:off x="5725410" y="1"/>
            <a:ext cx="6466590" cy="6858000"/>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DC59434B-EF9C-FCA6-5265-DB64CC77695C}"/>
              </a:ext>
            </a:extLst>
          </p:cNvPr>
          <p:cNvPicPr>
            <a:picLocks noChangeAspect="1"/>
          </p:cNvPicPr>
          <p:nvPr/>
        </p:nvPicPr>
        <p:blipFill rotWithShape="1">
          <a:blip r:embed="rId4"/>
          <a:srcRect r="32100"/>
          <a:stretch/>
        </p:blipFill>
        <p:spPr>
          <a:xfrm>
            <a:off x="838200" y="1640181"/>
            <a:ext cx="7525788" cy="4722225"/>
          </a:xfrm>
          <a:prstGeom prst="rect">
            <a:avLst/>
          </a:prstGeom>
          <a:ln>
            <a:noFill/>
          </a:ln>
          <a:effectLst>
            <a:outerShdw blurRad="266700" dist="139700" dir="2700000" algn="tl" rotWithShape="0">
              <a:srgbClr val="333333">
                <a:alpha val="33000"/>
              </a:srgbClr>
            </a:outerShdw>
          </a:effectLst>
        </p:spPr>
      </p:pic>
    </p:spTree>
    <p:extLst>
      <p:ext uri="{BB962C8B-B14F-4D97-AF65-F5344CB8AC3E}">
        <p14:creationId xmlns:p14="http://schemas.microsoft.com/office/powerpoint/2010/main" val="2705220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F8A4C8-D29B-2170-5776-40A31DD6F122}"/>
              </a:ext>
            </a:extLst>
          </p:cNvPr>
          <p:cNvSpPr>
            <a:spLocks noGrp="1"/>
          </p:cNvSpPr>
          <p:nvPr>
            <p:ph type="title"/>
          </p:nvPr>
        </p:nvSpPr>
        <p:spPr/>
        <p:txBody>
          <a:bodyPr/>
          <a:lstStyle/>
          <a:p>
            <a:r>
              <a:rPr lang="en-US" altLang="zh-TW" dirty="0"/>
              <a:t>ERD</a:t>
            </a:r>
            <a:endParaRPr lang="zh-TW" altLang="en-US" dirty="0"/>
          </a:p>
        </p:txBody>
      </p:sp>
      <p:pic>
        <p:nvPicPr>
          <p:cNvPr id="5" name="內容版面配置區 4" descr="一張含有 文字, 螢幕擷取畫面, 平行, 設計 的圖片&#10;&#10;自動產生的描述">
            <a:extLst>
              <a:ext uri="{FF2B5EF4-FFF2-40B4-BE49-F238E27FC236}">
                <a16:creationId xmlns:a16="http://schemas.microsoft.com/office/drawing/2014/main" id="{2F48CCD6-49AB-8264-5DC0-F77CDB4716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2076" y="44172"/>
            <a:ext cx="8659534" cy="7007873"/>
          </a:xfrm>
        </p:spPr>
      </p:pic>
      <p:sp>
        <p:nvSpPr>
          <p:cNvPr id="6" name="文字方塊 5">
            <a:extLst>
              <a:ext uri="{FF2B5EF4-FFF2-40B4-BE49-F238E27FC236}">
                <a16:creationId xmlns:a16="http://schemas.microsoft.com/office/drawing/2014/main" id="{24992EE2-5E47-FC6D-1537-C585EB7F158C}"/>
              </a:ext>
            </a:extLst>
          </p:cNvPr>
          <p:cNvSpPr txBox="1"/>
          <p:nvPr/>
        </p:nvSpPr>
        <p:spPr>
          <a:xfrm>
            <a:off x="12192000" y="302547"/>
            <a:ext cx="1569660" cy="646331"/>
          </a:xfrm>
          <a:prstGeom prst="rect">
            <a:avLst/>
          </a:prstGeom>
          <a:solidFill>
            <a:srgbClr val="FAEEE2"/>
          </a:solidFill>
        </p:spPr>
        <p:txBody>
          <a:bodyPr wrap="none" rtlCol="0">
            <a:spAutoFit/>
          </a:bodyPr>
          <a:lstStyle/>
          <a:p>
            <a:r>
              <a:rPr lang="zh-TW" altLang="en-US" dirty="0"/>
              <a:t>優化圖片</a:t>
            </a:r>
            <a:endParaRPr lang="en-US" altLang="zh-TW" dirty="0"/>
          </a:p>
          <a:p>
            <a:r>
              <a:rPr lang="zh-TW" altLang="en-US" dirty="0"/>
              <a:t>並將關係簡化</a:t>
            </a:r>
          </a:p>
        </p:txBody>
      </p:sp>
    </p:spTree>
    <p:extLst>
      <p:ext uri="{BB962C8B-B14F-4D97-AF65-F5344CB8AC3E}">
        <p14:creationId xmlns:p14="http://schemas.microsoft.com/office/powerpoint/2010/main" val="2549977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CFC9FC-7108-1052-50E8-90B0300A6ADF}"/>
              </a:ext>
            </a:extLst>
          </p:cNvPr>
          <p:cNvSpPr>
            <a:spLocks noGrp="1"/>
          </p:cNvSpPr>
          <p:nvPr>
            <p:ph type="title"/>
          </p:nvPr>
        </p:nvSpPr>
        <p:spPr/>
        <p:txBody>
          <a:bodyPr/>
          <a:lstStyle/>
          <a:p>
            <a:endParaRPr lang="zh-TW" altLang="en-US" dirty="0"/>
          </a:p>
        </p:txBody>
      </p:sp>
      <p:sp>
        <p:nvSpPr>
          <p:cNvPr id="4" name="矩形: 圓角 3">
            <a:extLst>
              <a:ext uri="{FF2B5EF4-FFF2-40B4-BE49-F238E27FC236}">
                <a16:creationId xmlns:a16="http://schemas.microsoft.com/office/drawing/2014/main" id="{E1158603-AF82-0DCA-061F-219A2613CA9A}"/>
              </a:ext>
            </a:extLst>
          </p:cNvPr>
          <p:cNvSpPr/>
          <p:nvPr/>
        </p:nvSpPr>
        <p:spPr>
          <a:xfrm>
            <a:off x="6785103" y="2784169"/>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Project</a:t>
            </a:r>
            <a:endParaRPr lang="zh-TW" altLang="en-US" dirty="0">
              <a:solidFill>
                <a:srgbClr val="2D6DA9"/>
              </a:solidFill>
            </a:endParaRPr>
          </a:p>
        </p:txBody>
      </p:sp>
      <p:sp>
        <p:nvSpPr>
          <p:cNvPr id="5" name="矩形: 圓角 4">
            <a:extLst>
              <a:ext uri="{FF2B5EF4-FFF2-40B4-BE49-F238E27FC236}">
                <a16:creationId xmlns:a16="http://schemas.microsoft.com/office/drawing/2014/main" id="{0FA9229E-A41A-1538-B8AC-90DEB0A25122}"/>
              </a:ext>
            </a:extLst>
          </p:cNvPr>
          <p:cNvSpPr/>
          <p:nvPr/>
        </p:nvSpPr>
        <p:spPr>
          <a:xfrm>
            <a:off x="8683351" y="3775491"/>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Option</a:t>
            </a:r>
            <a:endParaRPr lang="zh-TW" altLang="en-US" dirty="0">
              <a:solidFill>
                <a:srgbClr val="2D6DA9"/>
              </a:solidFill>
            </a:endParaRPr>
          </a:p>
        </p:txBody>
      </p:sp>
      <p:sp>
        <p:nvSpPr>
          <p:cNvPr id="6" name="矩形: 圓角 5">
            <a:extLst>
              <a:ext uri="{FF2B5EF4-FFF2-40B4-BE49-F238E27FC236}">
                <a16:creationId xmlns:a16="http://schemas.microsoft.com/office/drawing/2014/main" id="{839B0F9A-7FA8-8056-E09D-BFF11E242765}"/>
              </a:ext>
            </a:extLst>
          </p:cNvPr>
          <p:cNvSpPr/>
          <p:nvPr/>
        </p:nvSpPr>
        <p:spPr>
          <a:xfrm>
            <a:off x="1065091" y="2450275"/>
            <a:ext cx="2496568" cy="612648"/>
          </a:xfrm>
          <a:prstGeom prst="roundRect">
            <a:avLst/>
          </a:prstGeom>
          <a:solidFill>
            <a:srgbClr val="F8EE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B4543E"/>
                </a:solidFill>
              </a:rPr>
              <a:t>User</a:t>
            </a:r>
            <a:endParaRPr lang="zh-TW" altLang="en-US" dirty="0">
              <a:solidFill>
                <a:srgbClr val="B4543E"/>
              </a:solidFill>
            </a:endParaRPr>
          </a:p>
        </p:txBody>
      </p:sp>
      <p:sp>
        <p:nvSpPr>
          <p:cNvPr id="7" name="矩形: 圓角 6">
            <a:extLst>
              <a:ext uri="{FF2B5EF4-FFF2-40B4-BE49-F238E27FC236}">
                <a16:creationId xmlns:a16="http://schemas.microsoft.com/office/drawing/2014/main" id="{292FB8F1-98BB-444F-5595-3AE806621D2A}"/>
              </a:ext>
            </a:extLst>
          </p:cNvPr>
          <p:cNvSpPr/>
          <p:nvPr/>
        </p:nvSpPr>
        <p:spPr>
          <a:xfrm>
            <a:off x="1065091" y="3998331"/>
            <a:ext cx="2496568" cy="612648"/>
          </a:xfrm>
          <a:prstGeom prst="roundRect">
            <a:avLst/>
          </a:prstGeom>
          <a:solidFill>
            <a:srgbClr val="F8EE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B4543E"/>
                </a:solidFill>
              </a:rPr>
              <a:t>UserProposer</a:t>
            </a:r>
            <a:endParaRPr lang="zh-TW" altLang="en-US" dirty="0">
              <a:solidFill>
                <a:srgbClr val="B4543E"/>
              </a:solidFill>
            </a:endParaRPr>
          </a:p>
        </p:txBody>
      </p:sp>
      <p:sp>
        <p:nvSpPr>
          <p:cNvPr id="8" name="矩形: 圓角 7">
            <a:extLst>
              <a:ext uri="{FF2B5EF4-FFF2-40B4-BE49-F238E27FC236}">
                <a16:creationId xmlns:a16="http://schemas.microsoft.com/office/drawing/2014/main" id="{44D0F061-9F44-78AC-8D6A-D5B596720039}"/>
              </a:ext>
            </a:extLst>
          </p:cNvPr>
          <p:cNvSpPr/>
          <p:nvPr/>
        </p:nvSpPr>
        <p:spPr>
          <a:xfrm>
            <a:off x="4722949" y="4368537"/>
            <a:ext cx="2496568" cy="612648"/>
          </a:xfrm>
          <a:prstGeom prst="roundRect">
            <a:avLst/>
          </a:prstGeom>
          <a:solidFill>
            <a:srgbClr val="F3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9D1EAD"/>
                </a:solidFill>
              </a:rPr>
              <a:t>Order</a:t>
            </a:r>
            <a:endParaRPr lang="zh-TW" altLang="en-US" dirty="0">
              <a:solidFill>
                <a:srgbClr val="9D1EAD"/>
              </a:solidFill>
            </a:endParaRPr>
          </a:p>
        </p:txBody>
      </p:sp>
      <p:sp>
        <p:nvSpPr>
          <p:cNvPr id="9" name="矩形: 圓角 8">
            <a:extLst>
              <a:ext uri="{FF2B5EF4-FFF2-40B4-BE49-F238E27FC236}">
                <a16:creationId xmlns:a16="http://schemas.microsoft.com/office/drawing/2014/main" id="{FA33AB01-A4C3-8DEC-2F57-6BE912D871CF}"/>
              </a:ext>
            </a:extLst>
          </p:cNvPr>
          <p:cNvSpPr/>
          <p:nvPr/>
        </p:nvSpPr>
        <p:spPr>
          <a:xfrm>
            <a:off x="4722949" y="5445484"/>
            <a:ext cx="2496568" cy="612648"/>
          </a:xfrm>
          <a:prstGeom prst="roundRect">
            <a:avLst/>
          </a:prstGeom>
          <a:solidFill>
            <a:srgbClr val="F3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9D1EAD"/>
                </a:solidFill>
              </a:rPr>
              <a:t>OrderInfo</a:t>
            </a:r>
            <a:endParaRPr lang="zh-TW" altLang="en-US" dirty="0">
              <a:solidFill>
                <a:srgbClr val="9D1EAD"/>
              </a:solidFill>
            </a:endParaRPr>
          </a:p>
        </p:txBody>
      </p:sp>
      <p:sp>
        <p:nvSpPr>
          <p:cNvPr id="10" name="矩形: 圓角 9">
            <a:extLst>
              <a:ext uri="{FF2B5EF4-FFF2-40B4-BE49-F238E27FC236}">
                <a16:creationId xmlns:a16="http://schemas.microsoft.com/office/drawing/2014/main" id="{54199622-D14D-8426-89F1-8C9286EA89A2}"/>
              </a:ext>
            </a:extLst>
          </p:cNvPr>
          <p:cNvSpPr/>
          <p:nvPr/>
        </p:nvSpPr>
        <p:spPr>
          <a:xfrm>
            <a:off x="8683350" y="4559526"/>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News</a:t>
            </a:r>
            <a:endParaRPr lang="zh-TW" altLang="en-US" dirty="0">
              <a:solidFill>
                <a:srgbClr val="2D6DA9"/>
              </a:solidFill>
            </a:endParaRPr>
          </a:p>
        </p:txBody>
      </p:sp>
      <p:sp>
        <p:nvSpPr>
          <p:cNvPr id="11" name="矩形: 圓角 10">
            <a:extLst>
              <a:ext uri="{FF2B5EF4-FFF2-40B4-BE49-F238E27FC236}">
                <a16:creationId xmlns:a16="http://schemas.microsoft.com/office/drawing/2014/main" id="{CDD82223-ECF5-A9FA-28B3-0E763630DBDC}"/>
              </a:ext>
            </a:extLst>
          </p:cNvPr>
          <p:cNvSpPr/>
          <p:nvPr/>
        </p:nvSpPr>
        <p:spPr>
          <a:xfrm>
            <a:off x="8683349" y="5343562"/>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2D6DA9"/>
                </a:solidFill>
              </a:rPr>
              <a:t>Qas</a:t>
            </a:r>
            <a:endParaRPr lang="zh-TW" altLang="en-US" dirty="0">
              <a:solidFill>
                <a:srgbClr val="2D6DA9"/>
              </a:solidFill>
            </a:endParaRPr>
          </a:p>
        </p:txBody>
      </p:sp>
      <p:cxnSp>
        <p:nvCxnSpPr>
          <p:cNvPr id="12" name="接點: 肘形 11">
            <a:extLst>
              <a:ext uri="{FF2B5EF4-FFF2-40B4-BE49-F238E27FC236}">
                <a16:creationId xmlns:a16="http://schemas.microsoft.com/office/drawing/2014/main" id="{7EC0EAA0-71B3-ECC1-CFF0-996768081325}"/>
              </a:ext>
            </a:extLst>
          </p:cNvPr>
          <p:cNvCxnSpPr>
            <a:cxnSpLocks/>
            <a:stCxn id="6" idx="3"/>
            <a:endCxn id="8" idx="0"/>
          </p:cNvCxnSpPr>
          <p:nvPr/>
        </p:nvCxnSpPr>
        <p:spPr>
          <a:xfrm>
            <a:off x="3561659" y="2756599"/>
            <a:ext cx="2409574" cy="1611938"/>
          </a:xfrm>
          <a:prstGeom prst="bentConnector2">
            <a:avLst/>
          </a:prstGeom>
          <a:ln>
            <a:solidFill>
              <a:srgbClr val="9D1EAD"/>
            </a:solidFill>
          </a:ln>
        </p:spPr>
        <p:style>
          <a:lnRef idx="1">
            <a:schemeClr val="accent1"/>
          </a:lnRef>
          <a:fillRef idx="0">
            <a:schemeClr val="accent1"/>
          </a:fillRef>
          <a:effectRef idx="0">
            <a:schemeClr val="accent1"/>
          </a:effectRef>
          <a:fontRef idx="minor">
            <a:schemeClr val="tx1"/>
          </a:fontRef>
        </p:style>
      </p:cxnSp>
      <p:cxnSp>
        <p:nvCxnSpPr>
          <p:cNvPr id="13" name="接點: 肘形 12">
            <a:extLst>
              <a:ext uri="{FF2B5EF4-FFF2-40B4-BE49-F238E27FC236}">
                <a16:creationId xmlns:a16="http://schemas.microsoft.com/office/drawing/2014/main" id="{163F54B2-CCCC-9953-9A1C-B0FEE0307EF3}"/>
              </a:ext>
            </a:extLst>
          </p:cNvPr>
          <p:cNvCxnSpPr>
            <a:stCxn id="6" idx="2"/>
            <a:endCxn id="7" idx="0"/>
          </p:cNvCxnSpPr>
          <p:nvPr/>
        </p:nvCxnSpPr>
        <p:spPr>
          <a:xfrm rot="5400000">
            <a:off x="1845671" y="3530627"/>
            <a:ext cx="935408" cy="1270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接點: 肘形 13">
            <a:extLst>
              <a:ext uri="{FF2B5EF4-FFF2-40B4-BE49-F238E27FC236}">
                <a16:creationId xmlns:a16="http://schemas.microsoft.com/office/drawing/2014/main" id="{2F1FFFA0-AE2D-C7EE-E770-56DC117D5233}"/>
              </a:ext>
            </a:extLst>
          </p:cNvPr>
          <p:cNvCxnSpPr>
            <a:cxnSpLocks/>
            <a:stCxn id="7" idx="3"/>
            <a:endCxn id="4" idx="1"/>
          </p:cNvCxnSpPr>
          <p:nvPr/>
        </p:nvCxnSpPr>
        <p:spPr>
          <a:xfrm flipV="1">
            <a:off x="3561659" y="3090493"/>
            <a:ext cx="3223444" cy="1214162"/>
          </a:xfrm>
          <a:prstGeom prst="bentConnector3">
            <a:avLst>
              <a:gd name="adj1" fmla="val 18430"/>
            </a:avLst>
          </a:prstGeom>
          <a:ln>
            <a:solidFill>
              <a:srgbClr val="B4543E"/>
            </a:solidFill>
          </a:ln>
        </p:spPr>
        <p:style>
          <a:lnRef idx="1">
            <a:schemeClr val="accent1"/>
          </a:lnRef>
          <a:fillRef idx="0">
            <a:schemeClr val="accent1"/>
          </a:fillRef>
          <a:effectRef idx="0">
            <a:schemeClr val="accent1"/>
          </a:effectRef>
          <a:fontRef idx="minor">
            <a:schemeClr val="tx1"/>
          </a:fontRef>
        </p:style>
      </p:cxnSp>
      <p:cxnSp>
        <p:nvCxnSpPr>
          <p:cNvPr id="15" name="接點: 肘形 14">
            <a:extLst>
              <a:ext uri="{FF2B5EF4-FFF2-40B4-BE49-F238E27FC236}">
                <a16:creationId xmlns:a16="http://schemas.microsoft.com/office/drawing/2014/main" id="{638FC00D-B1B7-F73D-5951-FF3D652E8D6C}"/>
              </a:ext>
            </a:extLst>
          </p:cNvPr>
          <p:cNvCxnSpPr>
            <a:stCxn id="8" idx="2"/>
            <a:endCxn id="9" idx="0"/>
          </p:cNvCxnSpPr>
          <p:nvPr/>
        </p:nvCxnSpPr>
        <p:spPr>
          <a:xfrm rot="5400000">
            <a:off x="5739084" y="5213334"/>
            <a:ext cx="464299" cy="1270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FFA4C5B6-4593-F87E-0D64-2E349EA38E82}"/>
              </a:ext>
            </a:extLst>
          </p:cNvPr>
          <p:cNvCxnSpPr>
            <a:cxnSpLocks/>
            <a:stCxn id="4" idx="3"/>
            <a:endCxn id="5" idx="0"/>
          </p:cNvCxnSpPr>
          <p:nvPr/>
        </p:nvCxnSpPr>
        <p:spPr>
          <a:xfrm>
            <a:off x="9255166" y="3090493"/>
            <a:ext cx="663217" cy="684998"/>
          </a:xfrm>
          <a:prstGeom prst="bentConnector2">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17" name="接點: 肘形 16">
            <a:extLst>
              <a:ext uri="{FF2B5EF4-FFF2-40B4-BE49-F238E27FC236}">
                <a16:creationId xmlns:a16="http://schemas.microsoft.com/office/drawing/2014/main" id="{1A8B50CA-8744-4BBB-E7B9-19838A152442}"/>
              </a:ext>
            </a:extLst>
          </p:cNvPr>
          <p:cNvCxnSpPr>
            <a:cxnSpLocks/>
            <a:stCxn id="4" idx="2"/>
            <a:endCxn id="10" idx="1"/>
          </p:cNvCxnSpPr>
          <p:nvPr/>
        </p:nvCxnSpPr>
        <p:spPr>
          <a:xfrm rot="16200000" flipH="1">
            <a:off x="7617226" y="3799725"/>
            <a:ext cx="1469033" cy="663215"/>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4D69E857-B97A-086B-F529-DE8422355303}"/>
              </a:ext>
            </a:extLst>
          </p:cNvPr>
          <p:cNvCxnSpPr>
            <a:cxnSpLocks/>
            <a:stCxn id="4" idx="2"/>
            <a:endCxn id="11" idx="1"/>
          </p:cNvCxnSpPr>
          <p:nvPr/>
        </p:nvCxnSpPr>
        <p:spPr>
          <a:xfrm rot="16200000" flipH="1">
            <a:off x="7225208" y="4191744"/>
            <a:ext cx="2253069" cy="663214"/>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id="{27C376C2-913F-AF37-E36B-D284672C7FC6}"/>
              </a:ext>
            </a:extLst>
          </p:cNvPr>
          <p:cNvCxnSpPr>
            <a:stCxn id="7" idx="3"/>
            <a:endCxn id="8" idx="1"/>
          </p:cNvCxnSpPr>
          <p:nvPr/>
        </p:nvCxnSpPr>
        <p:spPr>
          <a:xfrm>
            <a:off x="3561659" y="4304655"/>
            <a:ext cx="1161290" cy="370206"/>
          </a:xfrm>
          <a:prstGeom prst="bentConnector3">
            <a:avLst>
              <a:gd name="adj1" fmla="val 50000"/>
            </a:avLst>
          </a:prstGeom>
          <a:ln>
            <a:solidFill>
              <a:srgbClr val="9D1EAD"/>
            </a:solidFill>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713FCF82-A42E-9143-3283-875238C66A4C}"/>
              </a:ext>
            </a:extLst>
          </p:cNvPr>
          <p:cNvCxnSpPr>
            <a:stCxn id="8" idx="3"/>
            <a:endCxn id="5" idx="1"/>
          </p:cNvCxnSpPr>
          <p:nvPr/>
        </p:nvCxnSpPr>
        <p:spPr>
          <a:xfrm flipV="1">
            <a:off x="7219517" y="4081815"/>
            <a:ext cx="1463834" cy="593046"/>
          </a:xfrm>
          <a:prstGeom prst="bentConnector3">
            <a:avLst>
              <a:gd name="adj1" fmla="val 54351"/>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21" name="接點: 肘形 20">
            <a:extLst>
              <a:ext uri="{FF2B5EF4-FFF2-40B4-BE49-F238E27FC236}">
                <a16:creationId xmlns:a16="http://schemas.microsoft.com/office/drawing/2014/main" id="{BA33FDAE-A88F-11EC-A636-7EAD8A00A3FC}"/>
              </a:ext>
            </a:extLst>
          </p:cNvPr>
          <p:cNvCxnSpPr>
            <a:cxnSpLocks/>
            <a:stCxn id="4" idx="2"/>
            <a:endCxn id="8" idx="3"/>
          </p:cNvCxnSpPr>
          <p:nvPr/>
        </p:nvCxnSpPr>
        <p:spPr>
          <a:xfrm rot="5400000">
            <a:off x="6980804" y="3635530"/>
            <a:ext cx="1278044" cy="800618"/>
          </a:xfrm>
          <a:prstGeom prst="bentConnector2">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22" name="接點: 肘形 21">
            <a:extLst>
              <a:ext uri="{FF2B5EF4-FFF2-40B4-BE49-F238E27FC236}">
                <a16:creationId xmlns:a16="http://schemas.microsoft.com/office/drawing/2014/main" id="{26F2E1D1-646E-CC5B-93FF-D271A5EE43D7}"/>
              </a:ext>
            </a:extLst>
          </p:cNvPr>
          <p:cNvCxnSpPr>
            <a:cxnSpLocks/>
            <a:stCxn id="6" idx="0"/>
            <a:endCxn id="4" idx="0"/>
          </p:cNvCxnSpPr>
          <p:nvPr/>
        </p:nvCxnSpPr>
        <p:spPr>
          <a:xfrm rot="16200000" flipH="1">
            <a:off x="4999808" y="-236158"/>
            <a:ext cx="333894" cy="5706760"/>
          </a:xfrm>
          <a:prstGeom prst="bentConnector3">
            <a:avLst>
              <a:gd name="adj1" fmla="val -68465"/>
            </a:avLst>
          </a:prstGeom>
          <a:ln>
            <a:solidFill>
              <a:srgbClr val="2D6DA9"/>
            </a:solidFill>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11A2D01E-ABB0-5BC4-39ED-CEA55951ED49}"/>
              </a:ext>
            </a:extLst>
          </p:cNvPr>
          <p:cNvSpPr txBox="1"/>
          <p:nvPr/>
        </p:nvSpPr>
        <p:spPr>
          <a:xfrm>
            <a:off x="4859340" y="1870036"/>
            <a:ext cx="1905522" cy="369332"/>
          </a:xfrm>
          <a:prstGeom prst="rect">
            <a:avLst/>
          </a:prstGeom>
          <a:noFill/>
        </p:spPr>
        <p:txBody>
          <a:bodyPr wrap="none" rtlCol="0">
            <a:spAutoFit/>
          </a:bodyPr>
          <a:lstStyle/>
          <a:p>
            <a:r>
              <a:rPr lang="en-US" altLang="zh-TW" dirty="0">
                <a:solidFill>
                  <a:srgbClr val="2D6DA9"/>
                </a:solidFill>
              </a:rPr>
              <a:t>User like Project</a:t>
            </a:r>
            <a:endParaRPr lang="zh-TW" altLang="en-US" dirty="0">
              <a:solidFill>
                <a:srgbClr val="2D6DA9"/>
              </a:solidFill>
            </a:endParaRPr>
          </a:p>
        </p:txBody>
      </p:sp>
      <p:sp>
        <p:nvSpPr>
          <p:cNvPr id="24" name="文字方塊 23">
            <a:extLst>
              <a:ext uri="{FF2B5EF4-FFF2-40B4-BE49-F238E27FC236}">
                <a16:creationId xmlns:a16="http://schemas.microsoft.com/office/drawing/2014/main" id="{22F8EDCB-426B-ED64-797F-6820F1E8CB27}"/>
              </a:ext>
            </a:extLst>
          </p:cNvPr>
          <p:cNvSpPr txBox="1"/>
          <p:nvPr/>
        </p:nvSpPr>
        <p:spPr>
          <a:xfrm>
            <a:off x="9315906" y="2752665"/>
            <a:ext cx="2155077" cy="369332"/>
          </a:xfrm>
          <a:prstGeom prst="rect">
            <a:avLst/>
          </a:prstGeom>
          <a:noFill/>
        </p:spPr>
        <p:txBody>
          <a:bodyPr wrap="none" rtlCol="0">
            <a:spAutoFit/>
          </a:bodyPr>
          <a:lstStyle/>
          <a:p>
            <a:r>
              <a:rPr lang="en-US" altLang="zh-TW" dirty="0">
                <a:solidFill>
                  <a:srgbClr val="2D6DA9"/>
                </a:solidFill>
              </a:rPr>
              <a:t>Project has Option</a:t>
            </a:r>
            <a:endParaRPr lang="zh-TW" altLang="en-US" dirty="0">
              <a:solidFill>
                <a:srgbClr val="2D6DA9"/>
              </a:solidFill>
            </a:endParaRPr>
          </a:p>
        </p:txBody>
      </p:sp>
      <p:sp>
        <p:nvSpPr>
          <p:cNvPr id="25" name="文字方塊 24">
            <a:extLst>
              <a:ext uri="{FF2B5EF4-FFF2-40B4-BE49-F238E27FC236}">
                <a16:creationId xmlns:a16="http://schemas.microsoft.com/office/drawing/2014/main" id="{E57C5753-563B-744C-3929-F4067DC1D62D}"/>
              </a:ext>
            </a:extLst>
          </p:cNvPr>
          <p:cNvSpPr txBox="1"/>
          <p:nvPr/>
        </p:nvSpPr>
        <p:spPr>
          <a:xfrm>
            <a:off x="6923785" y="3639278"/>
            <a:ext cx="1968231" cy="369332"/>
          </a:xfrm>
          <a:prstGeom prst="rect">
            <a:avLst/>
          </a:prstGeom>
          <a:noFill/>
        </p:spPr>
        <p:txBody>
          <a:bodyPr wrap="none" rtlCol="0">
            <a:spAutoFit/>
          </a:bodyPr>
          <a:lstStyle/>
          <a:p>
            <a:r>
              <a:rPr lang="en-US" altLang="zh-TW" dirty="0">
                <a:solidFill>
                  <a:srgbClr val="2D6DA9"/>
                </a:solidFill>
              </a:rPr>
              <a:t>Order by  Project</a:t>
            </a:r>
            <a:endParaRPr lang="zh-TW" altLang="en-US" dirty="0">
              <a:solidFill>
                <a:srgbClr val="2D6DA9"/>
              </a:solidFill>
            </a:endParaRPr>
          </a:p>
        </p:txBody>
      </p:sp>
      <p:sp>
        <p:nvSpPr>
          <p:cNvPr id="26" name="文字方塊 25">
            <a:extLst>
              <a:ext uri="{FF2B5EF4-FFF2-40B4-BE49-F238E27FC236}">
                <a16:creationId xmlns:a16="http://schemas.microsoft.com/office/drawing/2014/main" id="{C781B6D0-150E-F82A-DE10-043897BD087B}"/>
              </a:ext>
            </a:extLst>
          </p:cNvPr>
          <p:cNvSpPr txBox="1"/>
          <p:nvPr/>
        </p:nvSpPr>
        <p:spPr>
          <a:xfrm>
            <a:off x="4375529" y="2456652"/>
            <a:ext cx="1720471" cy="369332"/>
          </a:xfrm>
          <a:prstGeom prst="rect">
            <a:avLst/>
          </a:prstGeom>
          <a:noFill/>
        </p:spPr>
        <p:txBody>
          <a:bodyPr wrap="none" rtlCol="0">
            <a:spAutoFit/>
          </a:bodyPr>
          <a:lstStyle/>
          <a:p>
            <a:r>
              <a:rPr lang="en-US" altLang="zh-TW" dirty="0">
                <a:solidFill>
                  <a:srgbClr val="9D1EAD"/>
                </a:solidFill>
              </a:rPr>
              <a:t>User get Order</a:t>
            </a:r>
            <a:endParaRPr lang="zh-TW" altLang="en-US" dirty="0">
              <a:solidFill>
                <a:srgbClr val="9D1EAD"/>
              </a:solidFill>
            </a:endParaRPr>
          </a:p>
        </p:txBody>
      </p:sp>
      <p:sp>
        <p:nvSpPr>
          <p:cNvPr id="27" name="文字方塊 26">
            <a:extLst>
              <a:ext uri="{FF2B5EF4-FFF2-40B4-BE49-F238E27FC236}">
                <a16:creationId xmlns:a16="http://schemas.microsoft.com/office/drawing/2014/main" id="{575913FF-514F-FDD7-F880-A91332319F98}"/>
              </a:ext>
            </a:extLst>
          </p:cNvPr>
          <p:cNvSpPr txBox="1"/>
          <p:nvPr/>
        </p:nvSpPr>
        <p:spPr>
          <a:xfrm>
            <a:off x="2560201" y="3316453"/>
            <a:ext cx="2975608" cy="369332"/>
          </a:xfrm>
          <a:prstGeom prst="rect">
            <a:avLst/>
          </a:prstGeom>
          <a:noFill/>
        </p:spPr>
        <p:txBody>
          <a:bodyPr wrap="square" rtlCol="0">
            <a:spAutoFit/>
          </a:bodyPr>
          <a:lstStyle/>
          <a:p>
            <a:r>
              <a:rPr lang="en-US" altLang="zh-TW" dirty="0" err="1">
                <a:solidFill>
                  <a:srgbClr val="B4543E"/>
                </a:solidFill>
              </a:rPr>
              <a:t>UserProposer</a:t>
            </a:r>
            <a:r>
              <a:rPr lang="en-US" altLang="zh-TW" dirty="0">
                <a:solidFill>
                  <a:srgbClr val="B4543E"/>
                </a:solidFill>
              </a:rPr>
              <a:t> has Project</a:t>
            </a:r>
            <a:endParaRPr lang="zh-TW" altLang="en-US" dirty="0">
              <a:solidFill>
                <a:srgbClr val="B4543E"/>
              </a:solidFill>
            </a:endParaRPr>
          </a:p>
        </p:txBody>
      </p:sp>
    </p:spTree>
    <p:extLst>
      <p:ext uri="{BB962C8B-B14F-4D97-AF65-F5344CB8AC3E}">
        <p14:creationId xmlns:p14="http://schemas.microsoft.com/office/powerpoint/2010/main" val="1475549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1B9771-5AA4-7BB0-0F03-A9628AAEB3AA}"/>
              </a:ext>
            </a:extLst>
          </p:cNvPr>
          <p:cNvSpPr>
            <a:spLocks noGrp="1"/>
          </p:cNvSpPr>
          <p:nvPr>
            <p:ph type="title"/>
          </p:nvPr>
        </p:nvSpPr>
        <p:spPr/>
        <p:txBody>
          <a:bodyPr/>
          <a:lstStyle/>
          <a:p>
            <a:r>
              <a:rPr lang="zh-TW" altLang="en-US" dirty="0"/>
              <a:t>前端路由規劃</a:t>
            </a:r>
          </a:p>
        </p:txBody>
      </p:sp>
      <p:pic>
        <p:nvPicPr>
          <p:cNvPr id="5" name="內容版面配置區 4" descr="一張含有 文字, 螢幕擷取畫面, 數字, 功能表 的圖片&#10;&#10;自動產生的描述">
            <a:extLst>
              <a:ext uri="{FF2B5EF4-FFF2-40B4-BE49-F238E27FC236}">
                <a16:creationId xmlns:a16="http://schemas.microsoft.com/office/drawing/2014/main" id="{CFFCDE54-30FE-C436-48B4-87BB184DDBF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14551" y="0"/>
            <a:ext cx="7062253" cy="7007873"/>
          </a:xfrm>
        </p:spPr>
      </p:pic>
    </p:spTree>
    <p:extLst>
      <p:ext uri="{BB962C8B-B14F-4D97-AF65-F5344CB8AC3E}">
        <p14:creationId xmlns:p14="http://schemas.microsoft.com/office/powerpoint/2010/main" val="3369812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1152160B-A6C9-093C-CAF9-A2B5E7CAA55C}"/>
              </a:ext>
            </a:extLst>
          </p:cNvPr>
          <p:cNvSpPr>
            <a:spLocks noGrp="1"/>
          </p:cNvSpPr>
          <p:nvPr>
            <p:ph sz="half" idx="1"/>
          </p:nvPr>
        </p:nvSpPr>
        <p:spPr>
          <a:xfrm>
            <a:off x="838200" y="2124635"/>
            <a:ext cx="5181600" cy="4052328"/>
          </a:xfrm>
        </p:spPr>
        <p:txBody>
          <a:bodyPr>
            <a:normAutofit fontScale="92500" lnSpcReduction="20000"/>
          </a:bodyPr>
          <a:lstStyle/>
          <a:p>
            <a:pPr>
              <a:buBlip>
                <a:blip r:embed="rId3">
                  <a:extLst>
                    <a:ext uri="{96DAC541-7B7A-43D3-8B79-37D633B846F1}">
                      <asvg:svgBlip xmlns:asvg="http://schemas.microsoft.com/office/drawing/2016/SVG/main" r:embed="rId4"/>
                    </a:ext>
                  </a:extLst>
                </a:blip>
              </a:buBlip>
            </a:pPr>
            <a:r>
              <a:rPr lang="zh-TW" altLang="en-US" sz="3600" dirty="0"/>
              <a:t>  創作理念</a:t>
            </a:r>
            <a:endParaRPr lang="en-US" altLang="zh-TW" sz="3600" dirty="0"/>
          </a:p>
          <a:p>
            <a:pPr>
              <a:buBlip>
                <a:blip r:embed="rId3">
                  <a:extLst>
                    <a:ext uri="{96DAC541-7B7A-43D3-8B79-37D633B846F1}">
                      <asvg:svgBlip xmlns:asvg="http://schemas.microsoft.com/office/drawing/2016/SVG/main" r:embed="rId4"/>
                    </a:ext>
                  </a:extLst>
                </a:blip>
              </a:buBlip>
            </a:pPr>
            <a:r>
              <a:rPr lang="zh-TW" altLang="en-US" sz="3600" b="0" i="0" dirty="0">
                <a:effectLst/>
                <a:latin typeface="inherit"/>
              </a:rPr>
              <a:t>  成員介紹</a:t>
            </a:r>
            <a:endParaRPr lang="en-US" altLang="zh-TW" sz="3600" b="0" i="0" dirty="0">
              <a:effectLst/>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概念發想、企劃</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開發過程</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平台展示</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endParaRPr lang="zh-TW" altLang="en-US" sz="3600" dirty="0"/>
          </a:p>
        </p:txBody>
      </p:sp>
      <p:sp>
        <p:nvSpPr>
          <p:cNvPr id="6" name="內容版面配置區 5">
            <a:extLst>
              <a:ext uri="{FF2B5EF4-FFF2-40B4-BE49-F238E27FC236}">
                <a16:creationId xmlns:a16="http://schemas.microsoft.com/office/drawing/2014/main" id="{EC0C840F-90F8-8EB4-71BB-BB53AEA8B384}"/>
              </a:ext>
            </a:extLst>
          </p:cNvPr>
          <p:cNvSpPr>
            <a:spLocks noGrp="1"/>
          </p:cNvSpPr>
          <p:nvPr>
            <p:ph sz="half" idx="2"/>
          </p:nvPr>
        </p:nvSpPr>
        <p:spPr>
          <a:xfrm>
            <a:off x="6172200" y="2124635"/>
            <a:ext cx="5181600" cy="4052328"/>
          </a:xfrm>
        </p:spPr>
        <p:txBody>
          <a:bodyPr vert="horz" lIns="91440" tIns="45720" rIns="91440" bIns="45720" rtlCol="0">
            <a:normAutofit fontScale="92500" lnSpcReduction="20000"/>
          </a:bodyPr>
          <a:lstStyle/>
          <a:p>
            <a:pPr>
              <a:buBlip>
                <a:blip r:embed="rId5">
                  <a:extLst>
                    <a:ext uri="{96DAC541-7B7A-43D3-8B79-37D633B846F1}">
                      <asvg:svgBlip xmlns:asvg="http://schemas.microsoft.com/office/drawing/2016/SVG/main" r:embed="rId6"/>
                    </a:ext>
                  </a:extLst>
                </a:blip>
              </a:buBlip>
            </a:pPr>
            <a:r>
              <a:rPr lang="zh-TW" altLang="en-US" sz="3600" dirty="0"/>
              <a:t>  使用技術</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遇到問題</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最喜歡的點、巧思</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心得</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其他 </a:t>
            </a:r>
            <a:r>
              <a:rPr lang="en-US" altLang="zh-TW" sz="3600" dirty="0"/>
              <a:t>(</a:t>
            </a:r>
            <a:r>
              <a:rPr lang="zh-TW" altLang="en-US" sz="3600" dirty="0"/>
              <a:t>時間規劃</a:t>
            </a:r>
            <a:r>
              <a:rPr lang="en-US" altLang="zh-TW" sz="3600" dirty="0"/>
              <a:t>)</a:t>
            </a:r>
            <a:endParaRPr lang="zh-TW" altLang="en-US" sz="3600" dirty="0"/>
          </a:p>
        </p:txBody>
      </p:sp>
      <p:pic>
        <p:nvPicPr>
          <p:cNvPr id="2" name="圖形 1">
            <a:extLst>
              <a:ext uri="{FF2B5EF4-FFF2-40B4-BE49-F238E27FC236}">
                <a16:creationId xmlns:a16="http://schemas.microsoft.com/office/drawing/2014/main" id="{6C6B0655-057B-1B71-6AF7-B2F5977FE2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18518" y="4936577"/>
            <a:ext cx="1619250" cy="1619250"/>
          </a:xfrm>
          <a:prstGeom prst="rect">
            <a:avLst/>
          </a:prstGeom>
        </p:spPr>
      </p:pic>
      <p:pic>
        <p:nvPicPr>
          <p:cNvPr id="3" name="圖形 2">
            <a:extLst>
              <a:ext uri="{FF2B5EF4-FFF2-40B4-BE49-F238E27FC236}">
                <a16:creationId xmlns:a16="http://schemas.microsoft.com/office/drawing/2014/main" id="{B7A84C93-7B3D-B190-FD40-E93E57EF8C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72685" y="302173"/>
            <a:ext cx="1028700" cy="552450"/>
          </a:xfrm>
          <a:prstGeom prst="rect">
            <a:avLst/>
          </a:prstGeom>
        </p:spPr>
      </p:pic>
      <p:sp>
        <p:nvSpPr>
          <p:cNvPr id="7" name="標題 3">
            <a:extLst>
              <a:ext uri="{FF2B5EF4-FFF2-40B4-BE49-F238E27FC236}">
                <a16:creationId xmlns:a16="http://schemas.microsoft.com/office/drawing/2014/main" id="{8EDB85F3-22DB-C738-6E7C-AA6142FA2F97}"/>
              </a:ext>
            </a:extLst>
          </p:cNvPr>
          <p:cNvSpPr txBox="1">
            <a:spLocks/>
          </p:cNvSpPr>
          <p:nvPr/>
        </p:nvSpPr>
        <p:spPr>
          <a:xfrm>
            <a:off x="838200" y="7744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dirty="0"/>
              <a:t>目　錄</a:t>
            </a:r>
          </a:p>
        </p:txBody>
      </p:sp>
    </p:spTree>
    <p:extLst>
      <p:ext uri="{BB962C8B-B14F-4D97-AF65-F5344CB8AC3E}">
        <p14:creationId xmlns:p14="http://schemas.microsoft.com/office/powerpoint/2010/main" val="3463174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257759-1F40-ED88-E5DA-B97DE3E444C9}"/>
              </a:ext>
            </a:extLst>
          </p:cNvPr>
          <p:cNvSpPr>
            <a:spLocks noGrp="1"/>
          </p:cNvSpPr>
          <p:nvPr>
            <p:ph type="title"/>
          </p:nvPr>
        </p:nvSpPr>
        <p:spPr/>
        <p:txBody>
          <a:bodyPr/>
          <a:lstStyle/>
          <a:p>
            <a:r>
              <a:rPr lang="zh-TW" altLang="en-US" dirty="0"/>
              <a:t>實作 </a:t>
            </a:r>
            <a:r>
              <a:rPr lang="en-US" altLang="zh-TW" dirty="0"/>
              <a:t>–</a:t>
            </a:r>
            <a:r>
              <a:rPr lang="zh-TW" altLang="en-US" dirty="0"/>
              <a:t> 前後端開發的任務牆</a:t>
            </a:r>
          </a:p>
        </p:txBody>
      </p:sp>
      <p:pic>
        <p:nvPicPr>
          <p:cNvPr id="7" name="內容版面配置區 6" descr="一張含有 文字, 螢幕擷取畫面, 數字 的圖片&#10;&#10;自動產生的描述">
            <a:extLst>
              <a:ext uri="{FF2B5EF4-FFF2-40B4-BE49-F238E27FC236}">
                <a16:creationId xmlns:a16="http://schemas.microsoft.com/office/drawing/2014/main" id="{D93F3033-37E9-0F4F-96E1-1A51467DABF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752423"/>
            <a:ext cx="5181600" cy="2497741"/>
          </a:xfrm>
        </p:spPr>
      </p:pic>
      <p:pic>
        <p:nvPicPr>
          <p:cNvPr id="9" name="內容版面配置區 8" descr="一張含有 文字, 螢幕擷取畫面, 數字, 軟體 的圖片&#10;&#10;自動產生的描述">
            <a:extLst>
              <a:ext uri="{FF2B5EF4-FFF2-40B4-BE49-F238E27FC236}">
                <a16:creationId xmlns:a16="http://schemas.microsoft.com/office/drawing/2014/main" id="{47DC910B-CAD5-7E78-6832-5B891EF2F46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752423"/>
            <a:ext cx="5181600" cy="2497741"/>
          </a:xfrm>
        </p:spPr>
      </p:pic>
    </p:spTree>
    <p:extLst>
      <p:ext uri="{BB962C8B-B14F-4D97-AF65-F5344CB8AC3E}">
        <p14:creationId xmlns:p14="http://schemas.microsoft.com/office/powerpoint/2010/main" val="4226582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A8231C-1E74-F37F-95B0-929E625DCED7}"/>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endParaRPr lang="zh-TW" altLang="en-US" dirty="0"/>
          </a:p>
        </p:txBody>
      </p:sp>
      <p:sp>
        <p:nvSpPr>
          <p:cNvPr id="3" name="內容版面配置區 2">
            <a:extLst>
              <a:ext uri="{FF2B5EF4-FFF2-40B4-BE49-F238E27FC236}">
                <a16:creationId xmlns:a16="http://schemas.microsoft.com/office/drawing/2014/main" id="{1652C759-00D9-8439-E6DE-870DB92DC667}"/>
              </a:ext>
            </a:extLst>
          </p:cNvPr>
          <p:cNvSpPr>
            <a:spLocks noGrp="1"/>
          </p:cNvSpPr>
          <p:nvPr>
            <p:ph sz="half" idx="1"/>
          </p:nvPr>
        </p:nvSpPr>
        <p:spPr/>
        <p:txBody>
          <a:bodyPr>
            <a:normAutofit/>
          </a:bodyPr>
          <a:lstStyle/>
          <a:p>
            <a:r>
              <a:rPr lang="zh-TW" altLang="en-US" dirty="0"/>
              <a:t>前端</a:t>
            </a:r>
          </a:p>
          <a:p>
            <a:pPr marL="0" indent="0">
              <a:buNone/>
            </a:pPr>
            <a:r>
              <a:rPr lang="en-US" altLang="zh-TW" dirty="0"/>
              <a:t>Vue + </a:t>
            </a:r>
            <a:r>
              <a:rPr lang="en-US" altLang="zh-TW" dirty="0" err="1"/>
              <a:t>Nuxt</a:t>
            </a:r>
            <a:r>
              <a:rPr lang="en-US" altLang="zh-TW" dirty="0"/>
              <a:t> + Tailwind + TypeScript</a:t>
            </a:r>
          </a:p>
        </p:txBody>
      </p:sp>
      <p:sp>
        <p:nvSpPr>
          <p:cNvPr id="7" name="內容版面配置區 6">
            <a:extLst>
              <a:ext uri="{FF2B5EF4-FFF2-40B4-BE49-F238E27FC236}">
                <a16:creationId xmlns:a16="http://schemas.microsoft.com/office/drawing/2014/main" id="{CC50B326-C201-299B-4E50-8C4B49B37F7D}"/>
              </a:ext>
            </a:extLst>
          </p:cNvPr>
          <p:cNvSpPr>
            <a:spLocks noGrp="1"/>
          </p:cNvSpPr>
          <p:nvPr>
            <p:ph sz="half" idx="2"/>
          </p:nvPr>
        </p:nvSpPr>
        <p:spPr/>
        <p:txBody>
          <a:bodyPr/>
          <a:lstStyle/>
          <a:p>
            <a:r>
              <a:rPr lang="zh-TW" altLang="en-US" dirty="0"/>
              <a:t>後端</a:t>
            </a:r>
          </a:p>
          <a:p>
            <a:pPr marL="0" indent="0">
              <a:buNone/>
            </a:pPr>
            <a:r>
              <a:rPr lang="en-US" altLang="zh-TW" dirty="0"/>
              <a:t>Express + TypeScript</a:t>
            </a:r>
          </a:p>
          <a:p>
            <a:endParaRPr lang="zh-TW" altLang="en-US" dirty="0"/>
          </a:p>
        </p:txBody>
      </p:sp>
      <p:sp>
        <p:nvSpPr>
          <p:cNvPr id="8" name="內容版面配置區 7">
            <a:extLst>
              <a:ext uri="{FF2B5EF4-FFF2-40B4-BE49-F238E27FC236}">
                <a16:creationId xmlns:a16="http://schemas.microsoft.com/office/drawing/2014/main" id="{879D7AD1-078C-390F-B234-66F5CC63A2F3}"/>
              </a:ext>
            </a:extLst>
          </p:cNvPr>
          <p:cNvSpPr>
            <a:spLocks noGrp="1"/>
          </p:cNvSpPr>
          <p:nvPr>
            <p:ph sz="quarter" idx="13"/>
          </p:nvPr>
        </p:nvSpPr>
        <p:spPr/>
        <p:txBody>
          <a:bodyPr/>
          <a:lstStyle/>
          <a:p>
            <a:r>
              <a:rPr lang="zh-TW" altLang="en-US" dirty="0"/>
              <a:t>資料庫</a:t>
            </a:r>
          </a:p>
          <a:p>
            <a:pPr marL="0" indent="0">
              <a:buNone/>
            </a:pPr>
            <a:r>
              <a:rPr lang="en-US" altLang="zh-TW" dirty="0"/>
              <a:t>MongoDB</a:t>
            </a:r>
          </a:p>
          <a:p>
            <a:endParaRPr lang="zh-TW" altLang="en-US" dirty="0"/>
          </a:p>
        </p:txBody>
      </p:sp>
      <p:sp>
        <p:nvSpPr>
          <p:cNvPr id="4" name="文字方塊 3">
            <a:extLst>
              <a:ext uri="{FF2B5EF4-FFF2-40B4-BE49-F238E27FC236}">
                <a16:creationId xmlns:a16="http://schemas.microsoft.com/office/drawing/2014/main" id="{8FC7EBDC-F7B5-99D8-57EA-3226708E1319}"/>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629481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79CCB9F-3567-10EA-8E9A-730FCD8C3877}"/>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endParaRPr lang="zh-TW" altLang="en-US" dirty="0"/>
          </a:p>
        </p:txBody>
      </p:sp>
      <p:sp>
        <p:nvSpPr>
          <p:cNvPr id="3" name="內容版面配置區 2">
            <a:extLst>
              <a:ext uri="{FF2B5EF4-FFF2-40B4-BE49-F238E27FC236}">
                <a16:creationId xmlns:a16="http://schemas.microsoft.com/office/drawing/2014/main" id="{4031A8AA-7CAF-FFFD-7D69-DD5A59455208}"/>
              </a:ext>
            </a:extLst>
          </p:cNvPr>
          <p:cNvSpPr>
            <a:spLocks noGrp="1"/>
          </p:cNvSpPr>
          <p:nvPr>
            <p:ph sz="half" idx="1"/>
          </p:nvPr>
        </p:nvSpPr>
        <p:spPr/>
        <p:txBody>
          <a:bodyPr>
            <a:normAutofit fontScale="85000" lnSpcReduction="20000"/>
          </a:bodyPr>
          <a:lstStyle/>
          <a:p>
            <a:pPr marL="0" indent="0">
              <a:buNone/>
            </a:pPr>
            <a:r>
              <a:rPr lang="en-US" altLang="zh-TW" dirty="0"/>
              <a:t>CI/CD</a:t>
            </a:r>
          </a:p>
          <a:p>
            <a:r>
              <a:rPr lang="en-US" altLang="zh-TW" dirty="0" err="1"/>
              <a:t>Github</a:t>
            </a:r>
            <a:r>
              <a:rPr lang="en-US" altLang="zh-TW" dirty="0"/>
              <a:t> Actions</a:t>
            </a:r>
          </a:p>
          <a:p>
            <a:r>
              <a:rPr lang="en-US" altLang="zh-TW" dirty="0" err="1"/>
              <a:t>Vitest</a:t>
            </a:r>
            <a:r>
              <a:rPr lang="en-US" altLang="zh-TW" dirty="0"/>
              <a:t> (</a:t>
            </a:r>
            <a:r>
              <a:rPr lang="zh-TW" altLang="en-US" dirty="0"/>
              <a:t>後端</a:t>
            </a:r>
            <a:r>
              <a:rPr lang="en-US" altLang="zh-TW" dirty="0"/>
              <a:t>)</a:t>
            </a:r>
          </a:p>
          <a:p>
            <a:r>
              <a:rPr lang="en-US" altLang="zh-TW" dirty="0"/>
              <a:t>Playwright (</a:t>
            </a:r>
            <a:r>
              <a:rPr lang="zh-TW" altLang="en-US" dirty="0"/>
              <a:t>前端</a:t>
            </a:r>
            <a:r>
              <a:rPr lang="en-US" altLang="zh-TW" dirty="0"/>
              <a:t>)</a:t>
            </a:r>
          </a:p>
          <a:p>
            <a:r>
              <a:rPr lang="en-US" altLang="zh-TW" dirty="0"/>
              <a:t>Render</a:t>
            </a:r>
          </a:p>
          <a:p>
            <a:r>
              <a:rPr lang="en-US" altLang="zh-TW" dirty="0" err="1"/>
              <a:t>Vercel</a:t>
            </a:r>
            <a:endParaRPr lang="en-US" altLang="zh-TW" dirty="0"/>
          </a:p>
        </p:txBody>
      </p:sp>
      <p:sp>
        <p:nvSpPr>
          <p:cNvPr id="5" name="內容版面配置區 4">
            <a:extLst>
              <a:ext uri="{FF2B5EF4-FFF2-40B4-BE49-F238E27FC236}">
                <a16:creationId xmlns:a16="http://schemas.microsoft.com/office/drawing/2014/main" id="{3A505391-5331-D717-583F-A229C6F90D49}"/>
              </a:ext>
            </a:extLst>
          </p:cNvPr>
          <p:cNvSpPr>
            <a:spLocks noGrp="1"/>
          </p:cNvSpPr>
          <p:nvPr>
            <p:ph sz="half" idx="2"/>
          </p:nvPr>
        </p:nvSpPr>
        <p:spPr>
          <a:xfrm>
            <a:off x="6172200" y="1825625"/>
            <a:ext cx="5181600" cy="4889074"/>
          </a:xfrm>
        </p:spPr>
        <p:txBody>
          <a:bodyPr>
            <a:normAutofit fontScale="85000" lnSpcReduction="20000"/>
          </a:bodyPr>
          <a:lstStyle/>
          <a:p>
            <a:pPr marL="0" indent="0">
              <a:buNone/>
            </a:pPr>
            <a:r>
              <a:rPr lang="zh-TW" altLang="en-US" dirty="0"/>
              <a:t>串接服務</a:t>
            </a:r>
          </a:p>
          <a:p>
            <a:r>
              <a:rPr lang="en-US" altLang="zh-TW" dirty="0"/>
              <a:t>Firebase</a:t>
            </a:r>
          </a:p>
          <a:p>
            <a:r>
              <a:rPr lang="zh-TW" altLang="en-US" dirty="0"/>
              <a:t>藍新金流</a:t>
            </a:r>
          </a:p>
          <a:p>
            <a:r>
              <a:rPr lang="en-US" altLang="zh-TW" dirty="0"/>
              <a:t>Google </a:t>
            </a:r>
            <a:r>
              <a:rPr lang="zh-TW" altLang="en-US" dirty="0"/>
              <a:t>第三方登入</a:t>
            </a:r>
            <a:endParaRPr lang="en-US" altLang="zh-TW" dirty="0"/>
          </a:p>
          <a:p>
            <a:endParaRPr lang="en-US" altLang="zh-TW" dirty="0"/>
          </a:p>
          <a:p>
            <a:pPr marL="0" indent="0">
              <a:buNone/>
            </a:pPr>
            <a:r>
              <a:rPr lang="zh-TW" altLang="en-US" dirty="0"/>
              <a:t>其他</a:t>
            </a:r>
          </a:p>
          <a:p>
            <a:r>
              <a:rPr lang="en-US" altLang="zh-TW" dirty="0" err="1"/>
              <a:t>Uptimerobot</a:t>
            </a:r>
            <a:endParaRPr lang="en-US" altLang="zh-TW" dirty="0"/>
          </a:p>
          <a:p>
            <a:r>
              <a:rPr lang="en-US" altLang="zh-TW" dirty="0"/>
              <a:t>Discord webhook</a:t>
            </a:r>
            <a:endParaRPr lang="zh-TW" altLang="en-US" dirty="0"/>
          </a:p>
          <a:p>
            <a:endParaRPr lang="zh-TW" altLang="en-US" dirty="0"/>
          </a:p>
          <a:p>
            <a:endParaRPr lang="zh-TW" altLang="en-US" dirty="0"/>
          </a:p>
        </p:txBody>
      </p:sp>
    </p:spTree>
    <p:extLst>
      <p:ext uri="{BB962C8B-B14F-4D97-AF65-F5344CB8AC3E}">
        <p14:creationId xmlns:p14="http://schemas.microsoft.com/office/powerpoint/2010/main" val="737720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A8231C-1E74-F37F-95B0-929E625DCED7}"/>
              </a:ext>
            </a:extLst>
          </p:cNvPr>
          <p:cNvSpPr>
            <a:spLocks noGrp="1"/>
          </p:cNvSpPr>
          <p:nvPr>
            <p:ph type="title"/>
          </p:nvPr>
        </p:nvSpPr>
        <p:spPr/>
        <p:txBody>
          <a:bodyPr/>
          <a:lstStyle/>
          <a:p>
            <a:r>
              <a:rPr lang="zh-TW" altLang="en-US" dirty="0"/>
              <a:t>其他工具</a:t>
            </a:r>
          </a:p>
        </p:txBody>
      </p:sp>
      <p:sp>
        <p:nvSpPr>
          <p:cNvPr id="3" name="內容版面配置區 2">
            <a:extLst>
              <a:ext uri="{FF2B5EF4-FFF2-40B4-BE49-F238E27FC236}">
                <a16:creationId xmlns:a16="http://schemas.microsoft.com/office/drawing/2014/main" id="{1652C759-00D9-8439-E6DE-870DB92DC667}"/>
              </a:ext>
            </a:extLst>
          </p:cNvPr>
          <p:cNvSpPr>
            <a:spLocks noGrp="1"/>
          </p:cNvSpPr>
          <p:nvPr>
            <p:ph sz="half" idx="1"/>
          </p:nvPr>
        </p:nvSpPr>
        <p:spPr/>
        <p:txBody>
          <a:bodyPr>
            <a:normAutofit/>
          </a:bodyPr>
          <a:lstStyle/>
          <a:p>
            <a:r>
              <a:rPr lang="zh-TW" altLang="en-US" dirty="0"/>
              <a:t>協作工具：</a:t>
            </a:r>
            <a:r>
              <a:rPr lang="en-US" altLang="zh-TW" dirty="0"/>
              <a:t>Notion</a:t>
            </a:r>
            <a:r>
              <a:rPr lang="zh-TW" altLang="en-US" dirty="0"/>
              <a:t>、</a:t>
            </a:r>
            <a:r>
              <a:rPr lang="en-US" altLang="zh-TW" dirty="0"/>
              <a:t>Git </a:t>
            </a:r>
          </a:p>
        </p:txBody>
      </p:sp>
      <p:sp>
        <p:nvSpPr>
          <p:cNvPr id="5" name="內容版面配置區 4">
            <a:extLst>
              <a:ext uri="{FF2B5EF4-FFF2-40B4-BE49-F238E27FC236}">
                <a16:creationId xmlns:a16="http://schemas.microsoft.com/office/drawing/2014/main" id="{9D708073-3B05-390D-BC1D-BBDAA3AEA652}"/>
              </a:ext>
            </a:extLst>
          </p:cNvPr>
          <p:cNvSpPr>
            <a:spLocks noGrp="1"/>
          </p:cNvSpPr>
          <p:nvPr>
            <p:ph sz="half" idx="2"/>
          </p:nvPr>
        </p:nvSpPr>
        <p:spPr/>
        <p:txBody>
          <a:bodyPr/>
          <a:lstStyle/>
          <a:p>
            <a:r>
              <a:rPr lang="zh-TW" altLang="en-US" dirty="0"/>
              <a:t>規劃工具：</a:t>
            </a:r>
            <a:r>
              <a:rPr lang="en-US" altLang="zh-TW" dirty="0"/>
              <a:t>drow.io</a:t>
            </a:r>
            <a:r>
              <a:rPr lang="zh-TW" altLang="en-US" dirty="0"/>
              <a:t>、</a:t>
            </a:r>
            <a:r>
              <a:rPr lang="en-US" altLang="zh-TW" dirty="0" err="1"/>
              <a:t>whimscal</a:t>
            </a:r>
            <a:r>
              <a:rPr lang="zh-TW" altLang="en-US" dirty="0"/>
              <a:t>、</a:t>
            </a:r>
            <a:r>
              <a:rPr lang="en-US" altLang="zh-TW" dirty="0"/>
              <a:t>Figma</a:t>
            </a:r>
            <a:endParaRPr lang="zh-TW" altLang="en-US" dirty="0"/>
          </a:p>
          <a:p>
            <a:endParaRPr lang="zh-TW" altLang="en-US" dirty="0"/>
          </a:p>
        </p:txBody>
      </p:sp>
      <p:sp>
        <p:nvSpPr>
          <p:cNvPr id="4" name="文字方塊 3">
            <a:extLst>
              <a:ext uri="{FF2B5EF4-FFF2-40B4-BE49-F238E27FC236}">
                <a16:creationId xmlns:a16="http://schemas.microsoft.com/office/drawing/2014/main" id="{8FC7EBDC-F7B5-99D8-57EA-3226708E1319}"/>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2894881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E669FB7-A011-5F7B-F3A2-AB73E53C5779}"/>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開發過程</a:t>
            </a:r>
            <a:endParaRPr lang="zh-TW" altLang="en-US" dirty="0"/>
          </a:p>
        </p:txBody>
      </p:sp>
      <p:sp>
        <p:nvSpPr>
          <p:cNvPr id="5" name="內容版面配置區 4">
            <a:extLst>
              <a:ext uri="{FF2B5EF4-FFF2-40B4-BE49-F238E27FC236}">
                <a16:creationId xmlns:a16="http://schemas.microsoft.com/office/drawing/2014/main" id="{3EEFC4BE-D359-73C4-94A2-485D2430F061}"/>
              </a:ext>
            </a:extLst>
          </p:cNvPr>
          <p:cNvSpPr>
            <a:spLocks noGrp="1"/>
          </p:cNvSpPr>
          <p:nvPr>
            <p:ph idx="1"/>
          </p:nvPr>
        </p:nvSpPr>
        <p:spPr/>
        <p:txBody>
          <a:bodyPr/>
          <a:lstStyle/>
          <a:p>
            <a:r>
              <a:rPr lang="zh-TW" altLang="en-US" dirty="0"/>
              <a:t>進入到開發後，由於我們的目的是在磨練新技術的同時，可以做一個網站，因此我們採用較不熟悉的 </a:t>
            </a:r>
            <a:r>
              <a:rPr lang="en-US" altLang="zh-TW" dirty="0"/>
              <a:t>typescript </a:t>
            </a:r>
            <a:r>
              <a:rPr lang="zh-TW" altLang="en-US" dirty="0"/>
              <a:t>語法來撰寫。</a:t>
            </a:r>
          </a:p>
          <a:p>
            <a:r>
              <a:rPr lang="zh-TW" altLang="en-US" dirty="0"/>
              <a:t>過程中也有遇到一些坑，這個會在後面的</a:t>
            </a:r>
            <a:r>
              <a:rPr lang="en-US" altLang="zh-TW" dirty="0"/>
              <a:t>﹝</a:t>
            </a:r>
            <a:r>
              <a:rPr lang="zh-TW" altLang="en-US" dirty="0"/>
              <a:t>遇到問題</a:t>
            </a:r>
            <a:r>
              <a:rPr lang="en-US" altLang="zh-TW" dirty="0"/>
              <a:t>﹞</a:t>
            </a:r>
            <a:r>
              <a:rPr lang="zh-TW" altLang="en-US" dirty="0"/>
              <a:t>章節分享。</a:t>
            </a:r>
            <a:endParaRPr lang="en-US" altLang="zh-TW" dirty="0"/>
          </a:p>
        </p:txBody>
      </p:sp>
      <p:sp>
        <p:nvSpPr>
          <p:cNvPr id="2" name="文字方塊 1">
            <a:extLst>
              <a:ext uri="{FF2B5EF4-FFF2-40B4-BE49-F238E27FC236}">
                <a16:creationId xmlns:a16="http://schemas.microsoft.com/office/drawing/2014/main" id="{DC8858CF-580B-3A28-4163-C0C33627DA77}"/>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307793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C51CD8-D1EF-D65D-4EB7-B75C256B28C3}"/>
              </a:ext>
            </a:extLst>
          </p:cNvPr>
          <p:cNvSpPr>
            <a:spLocks noGrp="1"/>
          </p:cNvSpPr>
          <p:nvPr>
            <p:ph type="title"/>
          </p:nvPr>
        </p:nvSpPr>
        <p:spPr/>
        <p:txBody>
          <a:bodyPr>
            <a:normAutofit/>
          </a:bodyPr>
          <a:lstStyle/>
          <a:p>
            <a:pPr rtl="0" eaLnBrk="1" latinLnBrk="0" hangingPunct="1"/>
            <a:r>
              <a:rPr lang="zh-TW" altLang="en-US" sz="4400" b="0" i="0" kern="1200" dirty="0">
                <a:solidFill>
                  <a:schemeClr val="tx1"/>
                </a:solidFill>
                <a:effectLst/>
                <a:latin typeface="+mj-lt"/>
                <a:ea typeface="+mj-ea"/>
                <a:cs typeface="+mj-cs"/>
              </a:rPr>
              <a:t>團隊成員</a:t>
            </a:r>
            <a:endParaRPr lang="zh-TW" altLang="en-US" dirty="0"/>
          </a:p>
        </p:txBody>
      </p:sp>
      <p:sp>
        <p:nvSpPr>
          <p:cNvPr id="4" name="文字版面配置區 3">
            <a:extLst>
              <a:ext uri="{FF2B5EF4-FFF2-40B4-BE49-F238E27FC236}">
                <a16:creationId xmlns:a16="http://schemas.microsoft.com/office/drawing/2014/main" id="{0C2867D5-C870-DC3C-7CA2-CCD9EF8679AA}"/>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612273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dirty="0"/>
              <a:t>團隊成員</a:t>
            </a:r>
          </a:p>
        </p:txBody>
      </p:sp>
      <p:sp>
        <p:nvSpPr>
          <p:cNvPr id="8" name="內容版面配置區 7">
            <a:extLst>
              <a:ext uri="{FF2B5EF4-FFF2-40B4-BE49-F238E27FC236}">
                <a16:creationId xmlns:a16="http://schemas.microsoft.com/office/drawing/2014/main" id="{1F21651F-7DBA-CFDA-87E9-0753A35EE92C}"/>
              </a:ext>
            </a:extLst>
          </p:cNvPr>
          <p:cNvSpPr>
            <a:spLocks noGrp="1"/>
          </p:cNvSpPr>
          <p:nvPr>
            <p:ph sz="half" idx="1"/>
          </p:nvPr>
        </p:nvSpPr>
        <p:spPr>
          <a:xfrm>
            <a:off x="4386000" y="1825625"/>
            <a:ext cx="3420000" cy="4351338"/>
          </a:xfrm>
        </p:spPr>
        <p:txBody>
          <a:bodyPr/>
          <a:lstStyle/>
          <a:p>
            <a:pPr marL="0" indent="0">
              <a:lnSpc>
                <a:spcPct val="150000"/>
              </a:lnSpc>
              <a:spcBef>
                <a:spcPts val="1800"/>
              </a:spcBef>
              <a:buNone/>
            </a:pPr>
            <a:r>
              <a:rPr lang="zh-TW" altLang="en-US" sz="2800" dirty="0"/>
              <a:t>前端工程師</a:t>
            </a:r>
            <a:endParaRPr lang="en-US" altLang="zh-TW" sz="2800" dirty="0"/>
          </a:p>
          <a:p>
            <a:pPr>
              <a:lnSpc>
                <a:spcPct val="150000"/>
              </a:lnSpc>
              <a:spcBef>
                <a:spcPts val="1800"/>
              </a:spcBef>
            </a:pPr>
            <a:r>
              <a:rPr lang="en-US" altLang="zh-TW" sz="2800" dirty="0"/>
              <a:t>Blue</a:t>
            </a:r>
          </a:p>
          <a:p>
            <a:pPr>
              <a:lnSpc>
                <a:spcPct val="150000"/>
              </a:lnSpc>
            </a:pPr>
            <a:r>
              <a:rPr lang="en-US" altLang="zh-TW" sz="2800" dirty="0"/>
              <a:t>Clara</a:t>
            </a:r>
            <a:endParaRPr lang="zh-TW" altLang="en-US" dirty="0"/>
          </a:p>
        </p:txBody>
      </p:sp>
      <p:sp>
        <p:nvSpPr>
          <p:cNvPr id="4" name="內容版面配置區 3">
            <a:extLst>
              <a:ext uri="{FF2B5EF4-FFF2-40B4-BE49-F238E27FC236}">
                <a16:creationId xmlns:a16="http://schemas.microsoft.com/office/drawing/2014/main" id="{A7B387FE-FF78-1776-1E14-D450DC2A2B12}"/>
              </a:ext>
            </a:extLst>
          </p:cNvPr>
          <p:cNvSpPr>
            <a:spLocks noGrp="1"/>
          </p:cNvSpPr>
          <p:nvPr>
            <p:ph sz="half" idx="2"/>
          </p:nvPr>
        </p:nvSpPr>
        <p:spPr>
          <a:xfrm>
            <a:off x="7933800" y="1825625"/>
            <a:ext cx="3420000" cy="4351338"/>
          </a:xfrm>
        </p:spPr>
        <p:txBody>
          <a:bodyPr/>
          <a:lstStyle/>
          <a:p>
            <a:pPr marL="0" indent="0">
              <a:lnSpc>
                <a:spcPct val="150000"/>
              </a:lnSpc>
              <a:buNone/>
            </a:pPr>
            <a:r>
              <a:rPr lang="zh-TW" altLang="en-US" sz="2800" dirty="0"/>
              <a:t>後端工程師</a:t>
            </a:r>
            <a:endParaRPr lang="en-US" altLang="zh-TW" sz="2800" dirty="0"/>
          </a:p>
          <a:p>
            <a:pPr marL="457200" indent="-457200">
              <a:lnSpc>
                <a:spcPct val="150000"/>
              </a:lnSpc>
              <a:buFont typeface="Arial" panose="020B0604020202020204" pitchFamily="34" charset="0"/>
              <a:buChar char="•"/>
            </a:pPr>
            <a:r>
              <a:rPr lang="en-US" altLang="zh-TW" sz="2800" dirty="0"/>
              <a:t>Anne</a:t>
            </a:r>
          </a:p>
          <a:p>
            <a:pPr marL="457200" indent="-457200">
              <a:lnSpc>
                <a:spcPct val="150000"/>
              </a:lnSpc>
              <a:buFont typeface="Arial" panose="020B0604020202020204" pitchFamily="34" charset="0"/>
              <a:buChar char="•"/>
            </a:pPr>
            <a:r>
              <a:rPr lang="en-US" altLang="zh-TW" sz="2800" dirty="0"/>
              <a:t>Esther</a:t>
            </a:r>
          </a:p>
          <a:p>
            <a:pPr marL="457200" indent="-457200">
              <a:lnSpc>
                <a:spcPct val="150000"/>
              </a:lnSpc>
              <a:buFont typeface="Arial" panose="020B0604020202020204" pitchFamily="34" charset="0"/>
              <a:buChar char="•"/>
            </a:pPr>
            <a:r>
              <a:rPr lang="en-US" altLang="zh-TW" sz="2800" dirty="0"/>
              <a:t>John</a:t>
            </a:r>
          </a:p>
          <a:p>
            <a:pPr marL="457200" indent="-457200">
              <a:lnSpc>
                <a:spcPct val="150000"/>
              </a:lnSpc>
              <a:buFont typeface="Arial" panose="020B0604020202020204" pitchFamily="34" charset="0"/>
              <a:buChar char="•"/>
            </a:pPr>
            <a:r>
              <a:rPr lang="en-US" altLang="zh-TW" sz="2800" dirty="0" err="1"/>
              <a:t>JarDar</a:t>
            </a:r>
            <a:endParaRPr lang="en-US" altLang="zh-TW" sz="2800" dirty="0"/>
          </a:p>
        </p:txBody>
      </p:sp>
      <p:sp>
        <p:nvSpPr>
          <p:cNvPr id="6" name="內容版面配置區 5">
            <a:extLst>
              <a:ext uri="{FF2B5EF4-FFF2-40B4-BE49-F238E27FC236}">
                <a16:creationId xmlns:a16="http://schemas.microsoft.com/office/drawing/2014/main" id="{901F64C0-5604-7BFB-ED0B-EDB8CA18BD49}"/>
              </a:ext>
            </a:extLst>
          </p:cNvPr>
          <p:cNvSpPr>
            <a:spLocks noGrp="1"/>
          </p:cNvSpPr>
          <p:nvPr>
            <p:ph sz="quarter" idx="13"/>
          </p:nvPr>
        </p:nvSpPr>
        <p:spPr>
          <a:xfrm>
            <a:off x="838200" y="1825625"/>
            <a:ext cx="3420000" cy="4352400"/>
          </a:xfrm>
        </p:spPr>
        <p:txBody>
          <a:bodyPr/>
          <a:lstStyle/>
          <a:p>
            <a:pPr marL="0" indent="0">
              <a:lnSpc>
                <a:spcPct val="150000"/>
              </a:lnSpc>
              <a:buNone/>
            </a:pPr>
            <a:r>
              <a:rPr lang="zh-TW" altLang="en-US" sz="2800" dirty="0"/>
              <a:t>設計師</a:t>
            </a:r>
            <a:endParaRPr lang="en-US" altLang="zh-TW" dirty="0"/>
          </a:p>
          <a:p>
            <a:pPr>
              <a:lnSpc>
                <a:spcPct val="150000"/>
              </a:lnSpc>
            </a:pPr>
            <a:r>
              <a:rPr lang="en-US" altLang="zh-TW" sz="2800" dirty="0"/>
              <a:t>Tori</a:t>
            </a:r>
          </a:p>
          <a:p>
            <a:pPr>
              <a:lnSpc>
                <a:spcPct val="150000"/>
              </a:lnSpc>
            </a:pPr>
            <a:r>
              <a:rPr lang="en-US" altLang="zh-TW" sz="2800" dirty="0" err="1"/>
              <a:t>Midjourney</a:t>
            </a:r>
            <a:endParaRPr lang="zh-TW" altLang="en-US" sz="2800" dirty="0"/>
          </a:p>
          <a:p>
            <a:endParaRPr lang="zh-TW" altLang="en-US" dirty="0"/>
          </a:p>
        </p:txBody>
      </p:sp>
      <p:sp>
        <p:nvSpPr>
          <p:cNvPr id="3" name="文字方塊 2">
            <a:extLst>
              <a:ext uri="{FF2B5EF4-FFF2-40B4-BE49-F238E27FC236}">
                <a16:creationId xmlns:a16="http://schemas.microsoft.com/office/drawing/2014/main" id="{8E41E439-D502-6071-50FC-EB1F15845C7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
        <p:nvSpPr>
          <p:cNvPr id="7" name="內容版面配置區 5">
            <a:extLst>
              <a:ext uri="{FF2B5EF4-FFF2-40B4-BE49-F238E27FC236}">
                <a16:creationId xmlns:a16="http://schemas.microsoft.com/office/drawing/2014/main" id="{FEA121D3-4C27-7059-ADAA-2B68D81CF8D6}"/>
              </a:ext>
            </a:extLst>
          </p:cNvPr>
          <p:cNvSpPr txBox="1">
            <a:spLocks/>
          </p:cNvSpPr>
          <p:nvPr/>
        </p:nvSpPr>
        <p:spPr>
          <a:xfrm>
            <a:off x="838200" y="4484162"/>
            <a:ext cx="3420000" cy="182880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TW" altLang="en-US" sz="2800" dirty="0"/>
              <a:t>行銷 兼 顧問</a:t>
            </a:r>
            <a:endParaRPr lang="en-US" altLang="zh-TW" dirty="0"/>
          </a:p>
          <a:p>
            <a:pPr>
              <a:lnSpc>
                <a:spcPct val="150000"/>
              </a:lnSpc>
            </a:pPr>
            <a:r>
              <a:rPr lang="en-US" altLang="zh-TW" sz="2800" dirty="0"/>
              <a:t>ChatGPT</a:t>
            </a:r>
          </a:p>
          <a:p>
            <a:endParaRPr lang="zh-TW" altLang="en-US" dirty="0"/>
          </a:p>
          <a:p>
            <a:endParaRPr lang="zh-TW" altLang="en-US" dirty="0"/>
          </a:p>
        </p:txBody>
      </p:sp>
    </p:spTree>
    <p:extLst>
      <p:ext uri="{BB962C8B-B14F-4D97-AF65-F5344CB8AC3E}">
        <p14:creationId xmlns:p14="http://schemas.microsoft.com/office/powerpoint/2010/main" val="1512469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dirty="0"/>
              <a:t>成員介紹</a:t>
            </a:r>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417293"/>
            <a:ext cx="2738718"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200" b="1" dirty="0"/>
          </a:p>
          <a:p>
            <a:pPr marL="0" indent="0" algn="ctr">
              <a:lnSpc>
                <a:spcPct val="150000"/>
              </a:lnSpc>
              <a:buFont typeface="Arial" panose="020B0604020202020204" pitchFamily="34" charset="0"/>
              <a:buNone/>
            </a:pPr>
            <a:r>
              <a:rPr lang="zh-TW" altLang="en-US" sz="3200" b="1" dirty="0"/>
              <a:t>合作順暢</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417293"/>
            <a:ext cx="2528046"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000" dirty="0"/>
              <a:t>互相支援</a:t>
            </a:r>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417293"/>
            <a:ext cx="2528045"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2800" b="1" dirty="0"/>
          </a:p>
          <a:p>
            <a:pPr marL="0" indent="0" algn="ctr">
              <a:buNone/>
            </a:pPr>
            <a:r>
              <a:rPr lang="zh-TW" altLang="en-US" sz="2800" b="1" dirty="0"/>
              <a:t>無私分享</a:t>
            </a:r>
            <a:endParaRPr lang="zh-TW" altLang="en-US" sz="2800" dirty="0"/>
          </a:p>
        </p:txBody>
      </p:sp>
      <p:sp>
        <p:nvSpPr>
          <p:cNvPr id="3" name="文字方塊 2">
            <a:extLst>
              <a:ext uri="{FF2B5EF4-FFF2-40B4-BE49-F238E27FC236}">
                <a16:creationId xmlns:a16="http://schemas.microsoft.com/office/drawing/2014/main" id="{E9F09027-0F02-6B52-224F-E549D57B311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2902392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3C95DC-9E0D-4601-4D46-4BB0855B652C}"/>
              </a:ext>
            </a:extLst>
          </p:cNvPr>
          <p:cNvSpPr>
            <a:spLocks noGrp="1"/>
          </p:cNvSpPr>
          <p:nvPr>
            <p:ph type="title"/>
          </p:nvPr>
        </p:nvSpPr>
        <p:spPr/>
        <p:txBody>
          <a:bodyPr/>
          <a:lstStyle/>
          <a:p>
            <a:pPr rtl="0" eaLnBrk="1" latinLnBrk="0" hangingPunct="1"/>
            <a:r>
              <a:rPr lang="zh-TW" altLang="en-US" sz="4400" kern="1200" dirty="0">
                <a:solidFill>
                  <a:schemeClr val="tx1"/>
                </a:solidFill>
                <a:effectLst/>
                <a:latin typeface="+mj-lt"/>
                <a:ea typeface="+mj-ea"/>
                <a:cs typeface="+mj-cs"/>
              </a:rPr>
              <a:t>平台功能展示</a:t>
            </a:r>
            <a:endParaRPr lang="zh-TW" altLang="en-US" dirty="0"/>
          </a:p>
        </p:txBody>
      </p:sp>
      <p:sp>
        <p:nvSpPr>
          <p:cNvPr id="4" name="文字版面配置區 3">
            <a:extLst>
              <a:ext uri="{FF2B5EF4-FFF2-40B4-BE49-F238E27FC236}">
                <a16:creationId xmlns:a16="http://schemas.microsoft.com/office/drawing/2014/main" id="{DCE3E1C8-C0A8-575B-A069-E5B918D3463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552524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b="1" dirty="0"/>
              <a:t>平台功能展示</a:t>
            </a:r>
            <a:endParaRPr lang="zh-TW" altLang="en-US" dirty="0"/>
          </a:p>
        </p:txBody>
      </p:sp>
      <p:sp>
        <p:nvSpPr>
          <p:cNvPr id="3" name="內容版面配置區 2">
            <a:extLst>
              <a:ext uri="{FF2B5EF4-FFF2-40B4-BE49-F238E27FC236}">
                <a16:creationId xmlns:a16="http://schemas.microsoft.com/office/drawing/2014/main" id="{4D5D74B5-AE6D-AFBA-F767-24460855B972}"/>
              </a:ext>
            </a:extLst>
          </p:cNvPr>
          <p:cNvSpPr>
            <a:spLocks noGrp="1"/>
          </p:cNvSpPr>
          <p:nvPr>
            <p:ph sz="half" idx="1"/>
          </p:nvPr>
        </p:nvSpPr>
        <p:spPr/>
        <p:txBody>
          <a:bodyPr>
            <a:normAutofit/>
          </a:bodyPr>
          <a:lstStyle/>
          <a:p>
            <a:pPr marL="0" indent="0">
              <a:lnSpc>
                <a:spcPct val="150000"/>
              </a:lnSpc>
              <a:buNone/>
            </a:pPr>
            <a:r>
              <a:rPr lang="zh-TW" altLang="en-US" dirty="0"/>
              <a:t>贊助方</a:t>
            </a:r>
            <a:endParaRPr lang="en-US" altLang="zh-TW" dirty="0"/>
          </a:p>
          <a:p>
            <a:pPr>
              <a:lnSpc>
                <a:spcPct val="150000"/>
              </a:lnSpc>
            </a:pPr>
            <a:r>
              <a:rPr lang="zh-TW" altLang="en-US" dirty="0"/>
              <a:t>檢視所有專案</a:t>
            </a:r>
            <a:endParaRPr lang="en-US" altLang="zh-TW" dirty="0"/>
          </a:p>
          <a:p>
            <a:pPr>
              <a:lnSpc>
                <a:spcPct val="150000"/>
              </a:lnSpc>
            </a:pPr>
            <a:r>
              <a:rPr lang="zh-TW" altLang="en-US" dirty="0"/>
              <a:t>贊助心儀的專案</a:t>
            </a:r>
            <a:endParaRPr lang="en-US" altLang="zh-TW" dirty="0"/>
          </a:p>
          <a:p>
            <a:pPr>
              <a:lnSpc>
                <a:spcPct val="150000"/>
              </a:lnSpc>
            </a:pPr>
            <a:r>
              <a:rPr lang="zh-TW" altLang="en-US" dirty="0"/>
              <a:t>查看個人的贊助紀錄</a:t>
            </a:r>
            <a:endParaRPr lang="en-US" altLang="zh-TW" dirty="0"/>
          </a:p>
          <a:p>
            <a:pPr>
              <a:lnSpc>
                <a:spcPct val="150000"/>
              </a:lnSpc>
            </a:pPr>
            <a:r>
              <a:rPr lang="zh-TW" altLang="en-US" dirty="0"/>
              <a:t>設定個人資料</a:t>
            </a:r>
            <a:endParaRPr lang="en-US" altLang="zh-TW" dirty="0"/>
          </a:p>
          <a:p>
            <a:endParaRPr lang="en-US" altLang="zh-TW" dirty="0"/>
          </a:p>
          <a:p>
            <a:pPr marL="0" indent="0">
              <a:buNone/>
            </a:pPr>
            <a:endParaRPr lang="en-US" altLang="zh-TW" dirty="0"/>
          </a:p>
          <a:p>
            <a:pPr marL="0" indent="0">
              <a:buNone/>
            </a:pPr>
            <a:endParaRPr lang="en-US" altLang="zh-TW" dirty="0"/>
          </a:p>
        </p:txBody>
      </p:sp>
      <p:sp>
        <p:nvSpPr>
          <p:cNvPr id="4" name="內容版面配置區 3">
            <a:extLst>
              <a:ext uri="{FF2B5EF4-FFF2-40B4-BE49-F238E27FC236}">
                <a16:creationId xmlns:a16="http://schemas.microsoft.com/office/drawing/2014/main" id="{9682E8E1-2354-9C18-C954-E35AB9E9EF56}"/>
              </a:ext>
            </a:extLst>
          </p:cNvPr>
          <p:cNvSpPr>
            <a:spLocks noGrp="1"/>
          </p:cNvSpPr>
          <p:nvPr>
            <p:ph sz="half" idx="2"/>
          </p:nvPr>
        </p:nvSpPr>
        <p:spPr>
          <a:xfrm>
            <a:off x="5570034" y="1825625"/>
            <a:ext cx="5181600" cy="4351338"/>
          </a:xfrm>
        </p:spPr>
        <p:txBody>
          <a:bodyPr>
            <a:normAutofit/>
          </a:bodyPr>
          <a:lstStyle/>
          <a:p>
            <a:pPr marL="0" indent="0">
              <a:lnSpc>
                <a:spcPct val="150000"/>
              </a:lnSpc>
              <a:buNone/>
            </a:pPr>
            <a:endParaRPr lang="zh-TW" altLang="en-US" dirty="0"/>
          </a:p>
        </p:txBody>
      </p:sp>
      <p:sp>
        <p:nvSpPr>
          <p:cNvPr id="5" name="文字方塊 4">
            <a:extLst>
              <a:ext uri="{FF2B5EF4-FFF2-40B4-BE49-F238E27FC236}">
                <a16:creationId xmlns:a16="http://schemas.microsoft.com/office/drawing/2014/main" id="{F606A0AC-FBD4-7EE1-9742-1B18E8E2E9C4}"/>
              </a:ext>
            </a:extLst>
          </p:cNvPr>
          <p:cNvSpPr txBox="1"/>
          <p:nvPr/>
        </p:nvSpPr>
        <p:spPr>
          <a:xfrm>
            <a:off x="10959353" y="230188"/>
            <a:ext cx="1800493" cy="646331"/>
          </a:xfrm>
          <a:prstGeom prst="rect">
            <a:avLst/>
          </a:prstGeom>
          <a:solidFill>
            <a:srgbClr val="FAEEE2"/>
          </a:solidFill>
        </p:spPr>
        <p:txBody>
          <a:bodyPr wrap="none" rtlCol="0">
            <a:spAutoFit/>
          </a:bodyPr>
          <a:lstStyle/>
          <a:p>
            <a:r>
              <a:rPr lang="zh-TW" altLang="en-US" dirty="0"/>
              <a:t>優化內文</a:t>
            </a:r>
            <a:br>
              <a:rPr lang="en-US" altLang="zh-TW" dirty="0"/>
            </a:br>
            <a:r>
              <a:rPr lang="zh-TW" altLang="en-US" dirty="0"/>
              <a:t>加入基礎流程圖</a:t>
            </a:r>
          </a:p>
        </p:txBody>
      </p:sp>
      <p:sp>
        <p:nvSpPr>
          <p:cNvPr id="9" name="文字方塊 8">
            <a:extLst>
              <a:ext uri="{FF2B5EF4-FFF2-40B4-BE49-F238E27FC236}">
                <a16:creationId xmlns:a16="http://schemas.microsoft.com/office/drawing/2014/main" id="{88B08F0A-D83D-0791-18E3-1BC5B859A49A}"/>
              </a:ext>
            </a:extLst>
          </p:cNvPr>
          <p:cNvSpPr txBox="1"/>
          <p:nvPr/>
        </p:nvSpPr>
        <p:spPr>
          <a:xfrm>
            <a:off x="10959353" y="1690688"/>
            <a:ext cx="6393976" cy="7571303"/>
          </a:xfrm>
          <a:prstGeom prst="rect">
            <a:avLst/>
          </a:prstGeom>
          <a:noFill/>
        </p:spPr>
        <p:txBody>
          <a:bodyPr wrap="square">
            <a:spAutoFit/>
          </a:bodyPr>
          <a:lstStyle/>
          <a:p>
            <a:r>
              <a:rPr lang="zh-TW" altLang="en-US" dirty="0"/>
              <a:t>graph TD</a:t>
            </a:r>
          </a:p>
          <a:p>
            <a:r>
              <a:rPr lang="zh-TW" altLang="en-US" dirty="0"/>
              <a:t>A[首頁] --&gt; B[專案列表]</a:t>
            </a:r>
          </a:p>
          <a:p>
            <a:r>
              <a:rPr lang="zh-TW" altLang="en-US" dirty="0"/>
              <a:t>A --&gt; C[專案詳細頁面]</a:t>
            </a:r>
          </a:p>
          <a:p>
            <a:r>
              <a:rPr lang="zh-TW" altLang="en-US" dirty="0"/>
              <a:t>B --&gt; C</a:t>
            </a:r>
          </a:p>
          <a:p>
            <a:r>
              <a:rPr lang="zh-TW" altLang="en-US" dirty="0"/>
              <a:t>C --&gt;|贊助專案| D{是否已登入會員}</a:t>
            </a:r>
          </a:p>
          <a:p>
            <a:r>
              <a:rPr lang="zh-TW" altLang="en-US" dirty="0"/>
              <a:t>D --&gt;|是| E[贊助者填寫贊助金額]</a:t>
            </a:r>
          </a:p>
          <a:p>
            <a:r>
              <a:rPr lang="zh-TW" altLang="en-US" dirty="0"/>
              <a:t>E --&gt; F[選擇回饋方案或贊助方式]</a:t>
            </a:r>
          </a:p>
          <a:p>
            <a:r>
              <a:rPr lang="zh-TW" altLang="en-US" dirty="0"/>
              <a:t>F --&gt; G[確認付款]</a:t>
            </a:r>
          </a:p>
          <a:p>
            <a:r>
              <a:rPr lang="zh-TW" altLang="en-US" dirty="0"/>
              <a:t>G --&gt;|是| H[進入藍新金流付款]</a:t>
            </a:r>
          </a:p>
          <a:p>
            <a:r>
              <a:rPr lang="zh-TW" altLang="en-US" dirty="0"/>
              <a:t>H --&gt; I[選擇付款方式]</a:t>
            </a:r>
          </a:p>
          <a:p>
            <a:r>
              <a:rPr lang="zh-TW" altLang="en-US" dirty="0"/>
              <a:t>I --&gt; J[WebATM/信用卡]</a:t>
            </a:r>
          </a:p>
          <a:p>
            <a:r>
              <a:rPr lang="zh-TW" altLang="en-US" dirty="0"/>
              <a:t>I --&gt; K[ATM轉帳/超商代碼繳費/條碼繳費]</a:t>
            </a:r>
          </a:p>
          <a:p>
            <a:r>
              <a:rPr lang="zh-TW" altLang="en-US" dirty="0"/>
              <a:t>J --&gt; L{付款授權是否成功}</a:t>
            </a:r>
          </a:p>
          <a:p>
            <a:r>
              <a:rPr lang="zh-TW" altLang="en-US" dirty="0"/>
              <a:t>K --&gt; M[跳轉至相對應付款流程]</a:t>
            </a:r>
          </a:p>
          <a:p>
            <a:r>
              <a:rPr lang="zh-TW" altLang="en-US" dirty="0"/>
              <a:t>L --&gt;|是| N[顯示付款成功頁面並更新付款狀態]</a:t>
            </a:r>
          </a:p>
          <a:p>
            <a:r>
              <a:rPr lang="zh-TW" altLang="en-US" dirty="0"/>
              <a:t>L --&gt;|否| O[顯示付款失敗頁面]</a:t>
            </a:r>
          </a:p>
          <a:p>
            <a:r>
              <a:rPr lang="zh-TW" altLang="en-US" dirty="0"/>
              <a:t>M --&gt; P{是否需要等待付款結果}</a:t>
            </a:r>
          </a:p>
          <a:p>
            <a:r>
              <a:rPr lang="zh-TW" altLang="en-US" dirty="0"/>
              <a:t>P --&gt;|是| Q[顯示付款中頁面並進行查詢]</a:t>
            </a:r>
          </a:p>
          <a:p>
            <a:r>
              <a:rPr lang="zh-TW" altLang="en-US" dirty="0"/>
              <a:t>P --&gt;|否| N</a:t>
            </a:r>
          </a:p>
          <a:p>
            <a:r>
              <a:rPr lang="zh-TW" altLang="en-US" dirty="0"/>
              <a:t>Q --&gt;|付款成功| N</a:t>
            </a:r>
          </a:p>
          <a:p>
            <a:r>
              <a:rPr lang="zh-TW" altLang="en-US" dirty="0"/>
              <a:t>Q --&gt;|付款失敗| O</a:t>
            </a:r>
          </a:p>
          <a:p>
            <a:r>
              <a:rPr lang="zh-TW" altLang="en-US" dirty="0"/>
              <a:t>D --&gt;|否| R[登入會員]</a:t>
            </a:r>
          </a:p>
          <a:p>
            <a:r>
              <a:rPr lang="zh-TW" altLang="en-US" dirty="0"/>
              <a:t>R --&gt; E</a:t>
            </a:r>
          </a:p>
          <a:p>
            <a:r>
              <a:rPr lang="zh-TW" altLang="en-US" dirty="0"/>
              <a:t>G --&gt;|否| S[取消付款]</a:t>
            </a:r>
          </a:p>
          <a:p>
            <a:r>
              <a:rPr lang="zh-TW" altLang="en-US" dirty="0"/>
              <a:t>S --&gt; T[返回專案詳細頁面]</a:t>
            </a:r>
          </a:p>
          <a:p>
            <a:r>
              <a:rPr lang="zh-TW" altLang="en-US" dirty="0"/>
              <a:t>O --&gt; T</a:t>
            </a:r>
          </a:p>
          <a:p>
            <a:r>
              <a:rPr lang="zh-TW" altLang="en-US" dirty="0"/>
              <a:t>N --&gt; U[進入會員中心並顯示顯示贊助紀錄]</a:t>
            </a:r>
          </a:p>
        </p:txBody>
      </p:sp>
    </p:spTree>
    <p:extLst>
      <p:ext uri="{BB962C8B-B14F-4D97-AF65-F5344CB8AC3E}">
        <p14:creationId xmlns:p14="http://schemas.microsoft.com/office/powerpoint/2010/main" val="3378629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373166C-8172-B6A2-2D58-1BFAF78C3251}"/>
              </a:ext>
            </a:extLst>
          </p:cNvPr>
          <p:cNvSpPr>
            <a:spLocks noGrp="1"/>
          </p:cNvSpPr>
          <p:nvPr>
            <p:ph type="title"/>
          </p:nvPr>
        </p:nvSpPr>
        <p:spPr/>
        <p:txBody>
          <a:bodyPr/>
          <a:lstStyle/>
          <a:p>
            <a:r>
              <a:rPr lang="zh-TW" altLang="en-US" dirty="0"/>
              <a:t>起心動念</a:t>
            </a:r>
          </a:p>
        </p:txBody>
      </p:sp>
      <p:sp>
        <p:nvSpPr>
          <p:cNvPr id="5" name="文字版面配置區 4">
            <a:extLst>
              <a:ext uri="{FF2B5EF4-FFF2-40B4-BE49-F238E27FC236}">
                <a16:creationId xmlns:a16="http://schemas.microsoft.com/office/drawing/2014/main" id="{4BB1ABD4-40CD-1D32-358A-BB1F95808F57}"/>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722007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b="1" dirty="0"/>
              <a:t>平台功能展示</a:t>
            </a:r>
            <a:endParaRPr lang="zh-TW" altLang="en-US" dirty="0"/>
          </a:p>
        </p:txBody>
      </p:sp>
      <p:sp>
        <p:nvSpPr>
          <p:cNvPr id="3" name="內容版面配置區 2">
            <a:extLst>
              <a:ext uri="{FF2B5EF4-FFF2-40B4-BE49-F238E27FC236}">
                <a16:creationId xmlns:a16="http://schemas.microsoft.com/office/drawing/2014/main" id="{4D5D74B5-AE6D-AFBA-F767-24460855B972}"/>
              </a:ext>
            </a:extLst>
          </p:cNvPr>
          <p:cNvSpPr>
            <a:spLocks noGrp="1"/>
          </p:cNvSpPr>
          <p:nvPr>
            <p:ph sz="half" idx="1"/>
          </p:nvPr>
        </p:nvSpPr>
        <p:spPr/>
        <p:txBody>
          <a:bodyPr>
            <a:normAutofit/>
          </a:bodyPr>
          <a:lstStyle/>
          <a:p>
            <a:pPr marL="0" indent="0">
              <a:lnSpc>
                <a:spcPct val="150000"/>
              </a:lnSpc>
              <a:buNone/>
            </a:pPr>
            <a:r>
              <a:rPr lang="zh-TW" altLang="en-US" sz="3200" dirty="0"/>
              <a:t>提案方</a:t>
            </a:r>
            <a:endParaRPr lang="en-US" altLang="zh-TW" sz="3200" dirty="0"/>
          </a:p>
          <a:p>
            <a:pPr>
              <a:lnSpc>
                <a:spcPct val="150000"/>
              </a:lnSpc>
            </a:pPr>
            <a:r>
              <a:rPr lang="zh-TW" altLang="en-US" dirty="0"/>
              <a:t>提供自助開立募資專區，方便用戶直接開始募資行動</a:t>
            </a:r>
            <a:endParaRPr lang="en-US" altLang="zh-TW" dirty="0"/>
          </a:p>
          <a:p>
            <a:pPr>
              <a:lnSpc>
                <a:spcPct val="150000"/>
              </a:lnSpc>
            </a:pPr>
            <a:r>
              <a:rPr lang="zh-TW" altLang="en-US" dirty="0"/>
              <a:t>查看提案紀錄</a:t>
            </a:r>
            <a:endParaRPr lang="en-US" altLang="zh-TW" dirty="0"/>
          </a:p>
          <a:p>
            <a:pPr>
              <a:lnSpc>
                <a:spcPct val="150000"/>
              </a:lnSpc>
            </a:pPr>
            <a:r>
              <a:rPr lang="zh-TW" altLang="en-US" dirty="0"/>
              <a:t>查看提案專案的募資狀況</a:t>
            </a:r>
          </a:p>
        </p:txBody>
      </p:sp>
      <p:sp>
        <p:nvSpPr>
          <p:cNvPr id="4" name="內容版面配置區 3">
            <a:extLst>
              <a:ext uri="{FF2B5EF4-FFF2-40B4-BE49-F238E27FC236}">
                <a16:creationId xmlns:a16="http://schemas.microsoft.com/office/drawing/2014/main" id="{9682E8E1-2354-9C18-C954-E35AB9E9EF56}"/>
              </a:ext>
            </a:extLst>
          </p:cNvPr>
          <p:cNvSpPr>
            <a:spLocks noGrp="1"/>
          </p:cNvSpPr>
          <p:nvPr>
            <p:ph sz="half" idx="2"/>
          </p:nvPr>
        </p:nvSpPr>
        <p:spPr>
          <a:xfrm>
            <a:off x="5570034" y="1825625"/>
            <a:ext cx="5181600" cy="4351338"/>
          </a:xfrm>
        </p:spPr>
        <p:txBody>
          <a:bodyPr>
            <a:normAutofit/>
          </a:bodyPr>
          <a:lstStyle/>
          <a:p>
            <a:pPr marL="0" indent="0">
              <a:lnSpc>
                <a:spcPct val="150000"/>
              </a:lnSpc>
              <a:buNone/>
            </a:pPr>
            <a:endParaRPr lang="zh-TW" altLang="en-US" dirty="0"/>
          </a:p>
        </p:txBody>
      </p:sp>
      <p:sp>
        <p:nvSpPr>
          <p:cNvPr id="5" name="文字方塊 4">
            <a:extLst>
              <a:ext uri="{FF2B5EF4-FFF2-40B4-BE49-F238E27FC236}">
                <a16:creationId xmlns:a16="http://schemas.microsoft.com/office/drawing/2014/main" id="{F606A0AC-FBD4-7EE1-9742-1B18E8E2E9C4}"/>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
        <p:nvSpPr>
          <p:cNvPr id="7" name="文字方塊 6">
            <a:extLst>
              <a:ext uri="{FF2B5EF4-FFF2-40B4-BE49-F238E27FC236}">
                <a16:creationId xmlns:a16="http://schemas.microsoft.com/office/drawing/2014/main" id="{06B6245E-627B-072F-63BA-373A805ECB1B}"/>
              </a:ext>
            </a:extLst>
          </p:cNvPr>
          <p:cNvSpPr txBox="1"/>
          <p:nvPr/>
        </p:nvSpPr>
        <p:spPr>
          <a:xfrm>
            <a:off x="11084710" y="1690688"/>
            <a:ext cx="6093724" cy="3970318"/>
          </a:xfrm>
          <a:prstGeom prst="rect">
            <a:avLst/>
          </a:prstGeom>
          <a:noFill/>
        </p:spPr>
        <p:txBody>
          <a:bodyPr wrap="square">
            <a:spAutoFit/>
          </a:bodyPr>
          <a:lstStyle/>
          <a:p>
            <a:r>
              <a:rPr lang="zh-TW" altLang="en-US" dirty="0"/>
              <a:t>graph TD</a:t>
            </a:r>
          </a:p>
          <a:p>
            <a:r>
              <a:rPr lang="zh-TW" altLang="en-US" dirty="0"/>
              <a:t>A[會員中心-提案方] --&gt; B[提案記錄列表]</a:t>
            </a:r>
          </a:p>
          <a:p>
            <a:r>
              <a:rPr lang="zh-TW" altLang="en-US" dirty="0"/>
              <a:t>B --&gt; C[新增提案]</a:t>
            </a:r>
          </a:p>
          <a:p>
            <a:r>
              <a:rPr lang="zh-TW" altLang="en-US" dirty="0"/>
              <a:t>B --&gt; D[修改提案資料]</a:t>
            </a:r>
          </a:p>
          <a:p>
            <a:r>
              <a:rPr lang="zh-TW" altLang="en-US" dirty="0"/>
              <a:t>B --&gt; E[專案進度更新]</a:t>
            </a:r>
          </a:p>
          <a:p>
            <a:r>
              <a:rPr lang="zh-TW" altLang="en-US" dirty="0"/>
              <a:t>C --&gt; F[確認送出]</a:t>
            </a:r>
          </a:p>
          <a:p>
            <a:r>
              <a:rPr lang="zh-TW" altLang="en-US" dirty="0"/>
              <a:t>D --&gt; F</a:t>
            </a:r>
          </a:p>
          <a:p>
            <a:r>
              <a:rPr lang="zh-TW" altLang="en-US" dirty="0"/>
              <a:t>F --&gt; G[等待管理員審核]</a:t>
            </a:r>
          </a:p>
          <a:p>
            <a:r>
              <a:rPr lang="zh-TW" altLang="en-US" dirty="0"/>
              <a:t>G --&gt; |審核未通過| F</a:t>
            </a:r>
          </a:p>
          <a:p>
            <a:r>
              <a:rPr lang="zh-TW" altLang="en-US" dirty="0"/>
              <a:t>G --&gt; |審核通過| H[專案上架]</a:t>
            </a:r>
          </a:p>
          <a:p>
            <a:r>
              <a:rPr lang="zh-TW" altLang="en-US" dirty="0"/>
              <a:t>H --&gt; I[接受贊助]</a:t>
            </a:r>
          </a:p>
          <a:p>
            <a:r>
              <a:rPr lang="zh-TW" altLang="en-US" dirty="0"/>
              <a:t>I --&gt; J[提供回饋]</a:t>
            </a:r>
          </a:p>
          <a:p>
            <a:r>
              <a:rPr lang="zh-TW" altLang="en-US" dirty="0"/>
              <a:t>E --&gt; J</a:t>
            </a:r>
          </a:p>
          <a:p>
            <a:r>
              <a:rPr lang="zh-TW" altLang="en-US" dirty="0"/>
              <a:t>J --&gt; K[專案完成]</a:t>
            </a:r>
          </a:p>
        </p:txBody>
      </p:sp>
    </p:spTree>
    <p:extLst>
      <p:ext uri="{BB962C8B-B14F-4D97-AF65-F5344CB8AC3E}">
        <p14:creationId xmlns:p14="http://schemas.microsoft.com/office/powerpoint/2010/main" val="2383638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ABB469-FE48-E077-2152-35110E5B2E1C}"/>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問題</a:t>
            </a:r>
            <a:r>
              <a:rPr lang="zh-TW" altLang="en-US" sz="4400" dirty="0"/>
              <a:t>與解方</a:t>
            </a:r>
            <a:br>
              <a:rPr lang="en-US" altLang="zh-TW" sz="4400" dirty="0"/>
            </a:br>
            <a:r>
              <a:rPr lang="zh-TW" altLang="en-US" sz="4400" dirty="0"/>
              <a:t>挑戰和突破</a:t>
            </a:r>
            <a:endParaRPr lang="zh-TW" altLang="en-US" dirty="0"/>
          </a:p>
        </p:txBody>
      </p:sp>
      <p:sp>
        <p:nvSpPr>
          <p:cNvPr id="4" name="文字版面配置區 3">
            <a:extLst>
              <a:ext uri="{FF2B5EF4-FFF2-40B4-BE49-F238E27FC236}">
                <a16:creationId xmlns:a16="http://schemas.microsoft.com/office/drawing/2014/main" id="{50E2E62A-09AE-DBBF-DD7E-0324BB0A792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307574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問題</a:t>
            </a:r>
            <a:r>
              <a:rPr lang="zh-TW" altLang="en-US" sz="4400" dirty="0"/>
              <a:t>與解方</a:t>
            </a:r>
            <a:endParaRPr lang="zh-TW" altLang="en-US" dirty="0"/>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417293"/>
            <a:ext cx="2738718"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200" b="1" dirty="0"/>
          </a:p>
          <a:p>
            <a:pPr marL="0" indent="0" algn="ctr">
              <a:lnSpc>
                <a:spcPct val="150000"/>
              </a:lnSpc>
              <a:buFont typeface="Arial" panose="020B0604020202020204" pitchFamily="34" charset="0"/>
              <a:buNone/>
            </a:pPr>
            <a:r>
              <a:rPr lang="zh-TW" altLang="en-US" sz="3200" dirty="0"/>
              <a:t>前期</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417293"/>
            <a:ext cx="2528046"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200" dirty="0"/>
              <a:t>中期</a:t>
            </a:r>
            <a:endParaRPr lang="zh-TW" altLang="en-US" sz="3000" dirty="0"/>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417293"/>
            <a:ext cx="2528045"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2800" b="1" dirty="0"/>
          </a:p>
          <a:p>
            <a:pPr marL="0" indent="0" algn="ctr">
              <a:buNone/>
            </a:pPr>
            <a:r>
              <a:rPr lang="zh-TW" altLang="en-US" dirty="0"/>
              <a:t>後期</a:t>
            </a:r>
            <a:endParaRPr lang="zh-TW" altLang="en-US" sz="2800" dirty="0"/>
          </a:p>
        </p:txBody>
      </p:sp>
      <p:sp>
        <p:nvSpPr>
          <p:cNvPr id="3" name="文字方塊 2">
            <a:extLst>
              <a:ext uri="{FF2B5EF4-FFF2-40B4-BE49-F238E27FC236}">
                <a16:creationId xmlns:a16="http://schemas.microsoft.com/office/drawing/2014/main" id="{E9F09027-0F02-6B52-224F-E549D57B311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598957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問題</a:t>
            </a:r>
            <a:r>
              <a:rPr lang="zh-TW" altLang="en-US" sz="4400" dirty="0"/>
              <a:t>與解方</a:t>
            </a:r>
            <a:endParaRPr lang="zh-TW" altLang="en-US" dirty="0"/>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417293"/>
            <a:ext cx="2738718"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200" b="1" dirty="0"/>
          </a:p>
          <a:p>
            <a:pPr marL="0" indent="0" algn="ctr">
              <a:lnSpc>
                <a:spcPct val="150000"/>
              </a:lnSpc>
              <a:buFont typeface="Arial" panose="020B0604020202020204" pitchFamily="34" charset="0"/>
              <a:buNone/>
            </a:pPr>
            <a:r>
              <a:rPr lang="zh-TW" altLang="en-US" sz="3200" dirty="0"/>
              <a:t>規劃</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417293"/>
            <a:ext cx="2528046"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200" dirty="0"/>
              <a:t>設計</a:t>
            </a:r>
            <a:endParaRPr lang="zh-TW" altLang="en-US" sz="3000" dirty="0"/>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417293"/>
            <a:ext cx="2528045"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2800" b="1" dirty="0"/>
          </a:p>
          <a:p>
            <a:pPr marL="0" indent="0" algn="ctr">
              <a:buNone/>
            </a:pPr>
            <a:r>
              <a:rPr lang="zh-TW" altLang="en-US" dirty="0"/>
              <a:t>開發</a:t>
            </a:r>
            <a:endParaRPr lang="zh-TW" altLang="en-US" sz="2800" dirty="0"/>
          </a:p>
        </p:txBody>
      </p:sp>
      <p:sp>
        <p:nvSpPr>
          <p:cNvPr id="3" name="文字方塊 2">
            <a:extLst>
              <a:ext uri="{FF2B5EF4-FFF2-40B4-BE49-F238E27FC236}">
                <a16:creationId xmlns:a16="http://schemas.microsoft.com/office/drawing/2014/main" id="{E9F09027-0F02-6B52-224F-E549D57B311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2393258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69AE97-DCC7-CC9B-41B2-71E6BDA4487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CCB4EA0-BEC5-1BB8-8AE8-76A2DC348AD0}"/>
              </a:ext>
            </a:extLst>
          </p:cNvPr>
          <p:cNvSpPr>
            <a:spLocks noGrp="1"/>
          </p:cNvSpPr>
          <p:nvPr>
            <p:ph idx="1"/>
          </p:nvPr>
        </p:nvSpPr>
        <p:spPr/>
        <p:txBody>
          <a:bodyPr>
            <a:normAutofit lnSpcReduction="10000"/>
          </a:bodyPr>
          <a:lstStyle/>
          <a:p>
            <a:pPr>
              <a:lnSpc>
                <a:spcPct val="150000"/>
              </a:lnSpc>
            </a:pPr>
            <a:r>
              <a:rPr lang="en-US" altLang="zh-TW" dirty="0"/>
              <a:t>〔</a:t>
            </a:r>
            <a:r>
              <a:rPr lang="zh-TW" altLang="en-US" dirty="0"/>
              <a:t>徵集組員們的問題，有些問題當下覺得麻煩，但現在回想起來也覺得還好 </a:t>
            </a:r>
            <a:r>
              <a:rPr lang="en-US" altLang="zh-TW" dirty="0"/>
              <a:t>XDD </a:t>
            </a:r>
            <a:r>
              <a:rPr lang="zh-TW" altLang="en-US" dirty="0"/>
              <a:t>要再花一點時間整理一下</a:t>
            </a:r>
            <a:r>
              <a:rPr lang="en-US" altLang="zh-TW" dirty="0"/>
              <a:t>〕</a:t>
            </a:r>
          </a:p>
          <a:p>
            <a:pPr>
              <a:lnSpc>
                <a:spcPct val="150000"/>
              </a:lnSpc>
            </a:pPr>
            <a:endParaRPr lang="en-US" altLang="zh-TW" dirty="0"/>
          </a:p>
          <a:p>
            <a:pPr>
              <a:lnSpc>
                <a:spcPct val="150000"/>
              </a:lnSpc>
            </a:pPr>
            <a:r>
              <a:rPr lang="zh-TW" altLang="en-US" dirty="0"/>
              <a:t>可能會分幾個面向</a:t>
            </a:r>
            <a:endParaRPr lang="en-US" altLang="zh-TW" dirty="0"/>
          </a:p>
          <a:p>
            <a:pPr>
              <a:lnSpc>
                <a:spcPct val="150000"/>
              </a:lnSpc>
            </a:pPr>
            <a:r>
              <a:rPr lang="zh-TW" altLang="en-US" dirty="0"/>
              <a:t>前期？中期？後期？</a:t>
            </a:r>
          </a:p>
          <a:p>
            <a:pPr>
              <a:lnSpc>
                <a:spcPct val="150000"/>
              </a:lnSpc>
            </a:pPr>
            <a:r>
              <a:rPr lang="zh-TW" altLang="en-US" dirty="0"/>
              <a:t>規劃、設計、前端開發、後端開發</a:t>
            </a:r>
          </a:p>
        </p:txBody>
      </p:sp>
      <p:sp>
        <p:nvSpPr>
          <p:cNvPr id="4" name="文字方塊 3">
            <a:extLst>
              <a:ext uri="{FF2B5EF4-FFF2-40B4-BE49-F238E27FC236}">
                <a16:creationId xmlns:a16="http://schemas.microsoft.com/office/drawing/2014/main" id="{4E8D0D3C-CC94-C136-0E33-C29164AB81EB}"/>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4093570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5C661CC-B6D8-0C83-984E-71570271891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3EF3DB6-AEC7-4F47-8840-5215B59D87C8}"/>
              </a:ext>
            </a:extLst>
          </p:cNvPr>
          <p:cNvSpPr>
            <a:spLocks noGrp="1"/>
          </p:cNvSpPr>
          <p:nvPr>
            <p:ph idx="1"/>
          </p:nvPr>
        </p:nvSpPr>
        <p:spPr/>
        <p:txBody>
          <a:bodyPr>
            <a:normAutofit fontScale="70000" lnSpcReduction="20000"/>
          </a:bodyPr>
          <a:lstStyle/>
          <a:p>
            <a:r>
              <a:rPr lang="zh-TW" altLang="en-US" dirty="0"/>
              <a:t>使用新技術</a:t>
            </a:r>
          </a:p>
          <a:p>
            <a:r>
              <a:rPr lang="zh-TW" altLang="en-US" dirty="0"/>
              <a:t>因為我們選擇的題目是募資平台，為了在搜尋引擎中獲得更好的曝光和流量，注重網站的搜尋引擎優化（</a:t>
            </a:r>
            <a:r>
              <a:rPr lang="en-US" altLang="zh-TW" dirty="0"/>
              <a:t>SEO</a:t>
            </a:r>
            <a:r>
              <a:rPr lang="zh-TW" altLang="en-US" dirty="0"/>
              <a:t>）是至關重要的。因此選擇使用</a:t>
            </a:r>
            <a:r>
              <a:rPr lang="en-US" altLang="zh-TW" dirty="0"/>
              <a:t>Nuxt.js</a:t>
            </a:r>
            <a:r>
              <a:rPr lang="zh-TW" altLang="en-US" dirty="0"/>
              <a:t>作為我們專案的前端框架。</a:t>
            </a:r>
          </a:p>
          <a:p>
            <a:endParaRPr lang="zh-TW" altLang="en-US" dirty="0"/>
          </a:p>
          <a:p>
            <a:r>
              <a:rPr lang="zh-TW" altLang="en-US" dirty="0"/>
              <a:t>雖然 </a:t>
            </a:r>
            <a:r>
              <a:rPr lang="en-US" altLang="zh-TW" dirty="0" err="1"/>
              <a:t>Nuxt</a:t>
            </a:r>
            <a:r>
              <a:rPr lang="en-US" altLang="zh-TW" dirty="0"/>
              <a:t> </a:t>
            </a:r>
            <a:r>
              <a:rPr lang="zh-TW" altLang="en-US" dirty="0"/>
              <a:t>提供許多方便開發的功能方便開發者上手且大家對</a:t>
            </a:r>
            <a:r>
              <a:rPr lang="en-US" altLang="zh-TW" dirty="0"/>
              <a:t>Vue</a:t>
            </a:r>
            <a:r>
              <a:rPr lang="zh-TW" altLang="en-US" dirty="0"/>
              <a:t>相對熟悉，但在實作上還是要多去理解一下其相關概念（如：</a:t>
            </a:r>
            <a:r>
              <a:rPr lang="en-US" altLang="zh-TW" dirty="0" err="1"/>
              <a:t>Nuxt</a:t>
            </a:r>
            <a:r>
              <a:rPr lang="zh-TW" altLang="en-US" dirty="0"/>
              <a:t>的所提供的渲染機制、</a:t>
            </a:r>
            <a:r>
              <a:rPr lang="en-US" altLang="zh-TW" dirty="0"/>
              <a:t>hydration...</a:t>
            </a:r>
            <a:r>
              <a:rPr lang="zh-TW" altLang="en-US" dirty="0"/>
              <a:t>等）。此外，與我們熟悉的 </a:t>
            </a:r>
            <a:r>
              <a:rPr lang="en-US" altLang="zh-TW" dirty="0"/>
              <a:t>Vue.js </a:t>
            </a:r>
            <a:r>
              <a:rPr lang="zh-TW" altLang="en-US" dirty="0"/>
              <a:t>相比， </a:t>
            </a:r>
            <a:r>
              <a:rPr lang="en-US" altLang="zh-TW" dirty="0" err="1"/>
              <a:t>Nuxt</a:t>
            </a:r>
            <a:r>
              <a:rPr lang="en-US" altLang="zh-TW" dirty="0"/>
              <a:t> </a:t>
            </a:r>
            <a:r>
              <a:rPr lang="zh-TW" altLang="en-US" dirty="0"/>
              <a:t>還有一些自己的設定，例如它使用了另一個</a:t>
            </a:r>
            <a:r>
              <a:rPr lang="en-US" altLang="zh-TW" dirty="0"/>
              <a:t>JavaScript</a:t>
            </a:r>
            <a:r>
              <a:rPr lang="zh-TW" altLang="en-US" dirty="0"/>
              <a:t>庫</a:t>
            </a:r>
            <a:r>
              <a:rPr lang="en-US" altLang="zh-TW" dirty="0" err="1"/>
              <a:t>ofetch</a:t>
            </a:r>
            <a:r>
              <a:rPr lang="zh-TW" altLang="en-US" dirty="0"/>
              <a:t>來發送</a:t>
            </a:r>
            <a:r>
              <a:rPr lang="en-US" altLang="zh-TW" dirty="0"/>
              <a:t>HTTP</a:t>
            </a:r>
            <a:r>
              <a:rPr lang="zh-TW" altLang="en-US" dirty="0"/>
              <a:t>請求。在實作時也不免於頻繁上網尋求解答，幸好最後在參閱許多文章後都有成功達成想要的效果。</a:t>
            </a:r>
          </a:p>
        </p:txBody>
      </p:sp>
    </p:spTree>
    <p:extLst>
      <p:ext uri="{BB962C8B-B14F-4D97-AF65-F5344CB8AC3E}">
        <p14:creationId xmlns:p14="http://schemas.microsoft.com/office/powerpoint/2010/main" val="3072475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8C0F60-A2B3-566A-22B4-CD43C529201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798075A-4E4A-1144-1EAE-DDC442D3F224}"/>
              </a:ext>
            </a:extLst>
          </p:cNvPr>
          <p:cNvSpPr>
            <a:spLocks noGrp="1"/>
          </p:cNvSpPr>
          <p:nvPr>
            <p:ph idx="1"/>
          </p:nvPr>
        </p:nvSpPr>
        <p:spPr/>
        <p:txBody>
          <a:bodyPr>
            <a:normAutofit lnSpcReduction="10000"/>
          </a:bodyPr>
          <a:lstStyle/>
          <a:p>
            <a:r>
              <a:rPr lang="zh-TW" altLang="en-US" dirty="0"/>
              <a:t>幫忙</a:t>
            </a:r>
            <a:r>
              <a:rPr lang="en-US" altLang="zh-TW" dirty="0"/>
              <a:t>debug(</a:t>
            </a:r>
            <a:r>
              <a:rPr lang="zh-TW" altLang="en-US" dirty="0"/>
              <a:t>？</a:t>
            </a:r>
          </a:p>
          <a:p>
            <a:r>
              <a:rPr lang="zh-TW" altLang="en-US" dirty="0"/>
              <a:t>在前端開發上如果遇到一些比較奇怪、不如預期的現象通常是由對整體專案比較熟悉的我幫忙</a:t>
            </a:r>
            <a:r>
              <a:rPr lang="en-US" altLang="zh-TW" dirty="0"/>
              <a:t>debug</a:t>
            </a:r>
            <a:r>
              <a:rPr lang="zh-TW" altLang="en-US" dirty="0"/>
              <a:t>，遇到的問題包括但不限於直接操作</a:t>
            </a:r>
            <a:r>
              <a:rPr lang="en-US" altLang="zh-TW" dirty="0"/>
              <a:t>API</a:t>
            </a:r>
            <a:r>
              <a:rPr lang="zh-TW" altLang="en-US" dirty="0"/>
              <a:t>取得的資料造成</a:t>
            </a:r>
            <a:r>
              <a:rPr lang="en-US" altLang="zh-TW" dirty="0"/>
              <a:t>server</a:t>
            </a:r>
            <a:r>
              <a:rPr lang="zh-TW" altLang="en-US" dirty="0"/>
              <a:t>端與用戶端渲染結果不同、</a:t>
            </a:r>
            <a:r>
              <a:rPr lang="en-US" altLang="zh-TW" dirty="0"/>
              <a:t>v-for key </a:t>
            </a:r>
            <a:r>
              <a:rPr lang="zh-TW" altLang="en-US" dirty="0"/>
              <a:t>不唯一造成渲染結果不如預期、錯誤地使用</a:t>
            </a:r>
            <a:r>
              <a:rPr lang="en-US" altLang="zh-TW" dirty="0" err="1"/>
              <a:t>pinia</a:t>
            </a:r>
            <a:r>
              <a:rPr lang="en-US" altLang="zh-TW" dirty="0"/>
              <a:t>...</a:t>
            </a:r>
            <a:r>
              <a:rPr lang="zh-TW" altLang="en-US" dirty="0"/>
              <a:t>等。解決這些問題可能需要仔細的除錯和測試，有時候需要花費大量的時間和精力。</a:t>
            </a:r>
          </a:p>
        </p:txBody>
      </p:sp>
    </p:spTree>
    <p:extLst>
      <p:ext uri="{BB962C8B-B14F-4D97-AF65-F5344CB8AC3E}">
        <p14:creationId xmlns:p14="http://schemas.microsoft.com/office/powerpoint/2010/main" val="2862904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1D7D0C-71EC-7A5F-E45D-654E2818F25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AA979B7-54AE-863C-E161-9BE62DE19BB8}"/>
              </a:ext>
            </a:extLst>
          </p:cNvPr>
          <p:cNvSpPr>
            <a:spLocks noGrp="1"/>
          </p:cNvSpPr>
          <p:nvPr>
            <p:ph idx="1"/>
          </p:nvPr>
        </p:nvSpPr>
        <p:spPr/>
        <p:txBody>
          <a:bodyPr>
            <a:normAutofit fontScale="85000" lnSpcReduction="20000"/>
          </a:bodyPr>
          <a:lstStyle/>
          <a:p>
            <a:r>
              <a:rPr lang="zh-TW" altLang="en-US" dirty="0"/>
              <a:t>建立後端環境</a:t>
            </a:r>
          </a:p>
          <a:p>
            <a:r>
              <a:rPr lang="zh-TW" altLang="en-US" dirty="0"/>
              <a:t>由於是第一次接觸 </a:t>
            </a:r>
            <a:r>
              <a:rPr lang="en-US" altLang="zh-TW" dirty="0"/>
              <a:t>typescript</a:t>
            </a:r>
            <a:r>
              <a:rPr lang="zh-TW" altLang="en-US" dirty="0"/>
              <a:t>，再加上 </a:t>
            </a:r>
            <a:r>
              <a:rPr lang="en-US" altLang="zh-TW" dirty="0"/>
              <a:t>express </a:t>
            </a:r>
            <a:r>
              <a:rPr lang="zh-TW" altLang="en-US" dirty="0"/>
              <a:t>沒有像 </a:t>
            </a:r>
            <a:r>
              <a:rPr lang="en-US" altLang="zh-TW" dirty="0"/>
              <a:t>Vue </a:t>
            </a:r>
            <a:r>
              <a:rPr lang="zh-TW" altLang="en-US" dirty="0"/>
              <a:t>那樣有是否要使用 </a:t>
            </a:r>
            <a:r>
              <a:rPr lang="en-US" altLang="zh-TW" dirty="0"/>
              <a:t>typescript </a:t>
            </a:r>
            <a:r>
              <a:rPr lang="zh-TW" altLang="en-US" dirty="0"/>
              <a:t>的建立選項，所以花了不少時間到處看大家都怎麼建立 </a:t>
            </a:r>
            <a:r>
              <a:rPr lang="en-US" altLang="zh-TW" dirty="0"/>
              <a:t>typescript + express </a:t>
            </a:r>
            <a:r>
              <a:rPr lang="zh-TW" altLang="en-US" dirty="0"/>
              <a:t>的後端環境 </a:t>
            </a:r>
            <a:r>
              <a:rPr lang="en-US" altLang="zh-TW" dirty="0"/>
              <a:t>(</a:t>
            </a:r>
            <a:r>
              <a:rPr lang="zh-TW" altLang="en-US" dirty="0"/>
              <a:t>並且是以 </a:t>
            </a:r>
            <a:r>
              <a:rPr lang="en-US" altLang="zh-TW" dirty="0"/>
              <a:t>www </a:t>
            </a:r>
            <a:r>
              <a:rPr lang="zh-TW" altLang="en-US" dirty="0"/>
              <a:t>檔啟動的</a:t>
            </a:r>
            <a:r>
              <a:rPr lang="en-US" altLang="zh-TW" dirty="0"/>
              <a:t>)</a:t>
            </a:r>
            <a:r>
              <a:rPr lang="zh-TW" altLang="en-US" dirty="0"/>
              <a:t>。但看來看去，都沒有找到那麼完美符合的</a:t>
            </a:r>
          </a:p>
          <a:p>
            <a:r>
              <a:rPr lang="zh-TW" altLang="en-US" dirty="0"/>
              <a:t>也有嘗試過直接把程式碼丟給 </a:t>
            </a:r>
            <a:r>
              <a:rPr lang="en-US" altLang="zh-TW" dirty="0" err="1"/>
              <a:t>chatGPT</a:t>
            </a:r>
            <a:r>
              <a:rPr lang="zh-TW" altLang="en-US" dirty="0"/>
              <a:t>，請他幫我把它轉成 </a:t>
            </a:r>
            <a:r>
              <a:rPr lang="en-US" altLang="zh-TW" dirty="0"/>
              <a:t>typescript</a:t>
            </a:r>
            <a:r>
              <a:rPr lang="zh-TW" altLang="en-US" dirty="0"/>
              <a:t>，但轉出來的成果一樣有問題，然後也不知從何解起</a:t>
            </a:r>
          </a:p>
          <a:p>
            <a:r>
              <a:rPr lang="zh-TW" altLang="en-US" dirty="0"/>
              <a:t>最後是靠著拼裝各個網路上的範例，才終於建立出來</a:t>
            </a:r>
          </a:p>
        </p:txBody>
      </p:sp>
    </p:spTree>
    <p:extLst>
      <p:ext uri="{BB962C8B-B14F-4D97-AF65-F5344CB8AC3E}">
        <p14:creationId xmlns:p14="http://schemas.microsoft.com/office/powerpoint/2010/main" val="4090142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01624-7828-76FE-4D64-8719B678FD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6BB548E-ACD3-519D-E958-E790A0F65CB4}"/>
              </a:ext>
            </a:extLst>
          </p:cNvPr>
          <p:cNvSpPr>
            <a:spLocks noGrp="1"/>
          </p:cNvSpPr>
          <p:nvPr>
            <p:ph idx="1"/>
          </p:nvPr>
        </p:nvSpPr>
        <p:spPr/>
        <p:txBody>
          <a:bodyPr>
            <a:normAutofit fontScale="77500" lnSpcReduction="20000"/>
          </a:bodyPr>
          <a:lstStyle/>
          <a:p>
            <a:r>
              <a:rPr lang="zh-TW" altLang="en-US" dirty="0"/>
              <a:t>建立假資料</a:t>
            </a:r>
          </a:p>
          <a:p>
            <a:r>
              <a:rPr lang="zh-TW" altLang="en-US" dirty="0"/>
              <a:t>一開始是遇到 </a:t>
            </a:r>
            <a:r>
              <a:rPr lang="en-US" altLang="zh-TW" dirty="0"/>
              <a:t>object ID </a:t>
            </a:r>
            <a:r>
              <a:rPr lang="zh-TW" altLang="en-US" dirty="0"/>
              <a:t>的問題 </a:t>
            </a:r>
            <a:r>
              <a:rPr lang="en-US" altLang="zh-TW" dirty="0"/>
              <a:t>(collection </a:t>
            </a:r>
            <a:r>
              <a:rPr lang="zh-TW" altLang="en-US" dirty="0"/>
              <a:t>彼此互相關聯</a:t>
            </a:r>
            <a:r>
              <a:rPr lang="en-US" altLang="zh-TW" dirty="0"/>
              <a:t>)</a:t>
            </a:r>
            <a:r>
              <a:rPr lang="zh-TW" altLang="en-US" dirty="0"/>
              <a:t>，找到解決辦法之後，以為沒事了，沒想到隨著越來越多</a:t>
            </a:r>
            <a:r>
              <a:rPr lang="en-US" altLang="zh-TW" dirty="0"/>
              <a:t>API</a:t>
            </a:r>
            <a:r>
              <a:rPr lang="zh-TW" altLang="en-US" dirty="0"/>
              <a:t>串到前端，假資料的品質要求越來越高，越來越多一開始沒想過的問題顯現出來，建立方法也因此需要一直調整</a:t>
            </a:r>
          </a:p>
          <a:p>
            <a:endParaRPr lang="zh-TW" altLang="en-US" dirty="0"/>
          </a:p>
          <a:p>
            <a:r>
              <a:rPr lang="zh-TW" altLang="en-US" dirty="0"/>
              <a:t>細節可以看這邊</a:t>
            </a:r>
          </a:p>
          <a:p>
            <a:r>
              <a:rPr lang="en-US" altLang="zh-TW" dirty="0">
                <a:hlinkClick r:id="rId2"/>
              </a:rPr>
              <a:t>https://github.com/rabbitfund/rabbitfund_backend/blob/main/doc/createData.md</a:t>
            </a:r>
            <a:endParaRPr lang="en-US" altLang="zh-TW" dirty="0"/>
          </a:p>
          <a:p>
            <a:endParaRPr lang="zh-TW" altLang="en-US" dirty="0"/>
          </a:p>
        </p:txBody>
      </p:sp>
    </p:spTree>
    <p:extLst>
      <p:ext uri="{BB962C8B-B14F-4D97-AF65-F5344CB8AC3E}">
        <p14:creationId xmlns:p14="http://schemas.microsoft.com/office/powerpoint/2010/main" val="4125526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52F24A-3826-3F99-2922-8E24A8D7478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9A20175-B429-C7FF-93C8-880021913787}"/>
              </a:ext>
            </a:extLst>
          </p:cNvPr>
          <p:cNvSpPr>
            <a:spLocks noGrp="1"/>
          </p:cNvSpPr>
          <p:nvPr>
            <p:ph idx="1"/>
          </p:nvPr>
        </p:nvSpPr>
        <p:spPr/>
        <p:txBody>
          <a:bodyPr/>
          <a:lstStyle/>
          <a:p>
            <a:r>
              <a:rPr lang="zh-TW" altLang="en-US" dirty="0"/>
              <a:t>對使用的技術不夠熟悉：</a:t>
            </a:r>
          </a:p>
          <a:p>
            <a:r>
              <a:rPr lang="zh-TW" altLang="en-US" dirty="0"/>
              <a:t>前期花了大量時間在研究技術，但也在過程中逐漸上手。</a:t>
            </a:r>
            <a:endParaRPr lang="en-US" altLang="zh-TW" dirty="0"/>
          </a:p>
          <a:p>
            <a:endParaRPr lang="en-US" altLang="zh-TW" dirty="0"/>
          </a:p>
          <a:p>
            <a:r>
              <a:rPr lang="en-US" altLang="zh-TW" dirty="0"/>
              <a:t>Tailwind </a:t>
            </a:r>
            <a:r>
              <a:rPr lang="zh-TW" altLang="en-US" dirty="0"/>
              <a:t>從不熟需要一直看文件，寫一段時間後，常用的語法就可以下意識的寫出來。</a:t>
            </a:r>
          </a:p>
          <a:p>
            <a:endParaRPr lang="zh-TW" altLang="en-US" dirty="0"/>
          </a:p>
        </p:txBody>
      </p:sp>
    </p:spTree>
    <p:extLst>
      <p:ext uri="{BB962C8B-B14F-4D97-AF65-F5344CB8AC3E}">
        <p14:creationId xmlns:p14="http://schemas.microsoft.com/office/powerpoint/2010/main" val="3866122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F71E60-12CB-3001-E4F2-418B22DC91B0}"/>
              </a:ext>
            </a:extLst>
          </p:cNvPr>
          <p:cNvSpPr>
            <a:spLocks noGrp="1"/>
          </p:cNvSpPr>
          <p:nvPr>
            <p:ph type="title"/>
          </p:nvPr>
        </p:nvSpPr>
        <p:spPr>
          <a:xfrm>
            <a:off x="8253416" y="1128094"/>
            <a:ext cx="3200399" cy="562594"/>
          </a:xfrm>
        </p:spPr>
        <p:txBody>
          <a:bodyPr anchor="t">
            <a:normAutofit/>
          </a:bodyPr>
          <a:lstStyle/>
          <a:p>
            <a:r>
              <a:rPr lang="zh-TW" altLang="en-US" sz="3200" dirty="0"/>
              <a:t>一切的起點 </a:t>
            </a:r>
            <a:r>
              <a:rPr lang="en-US" altLang="zh-TW" sz="3200" dirty="0"/>
              <a:t>...</a:t>
            </a:r>
            <a:endParaRPr lang="zh-TW" altLang="en-US" sz="3200" dirty="0"/>
          </a:p>
        </p:txBody>
      </p:sp>
      <p:sp>
        <p:nvSpPr>
          <p:cNvPr id="5" name="內容版面配置區 4">
            <a:extLst>
              <a:ext uri="{FF2B5EF4-FFF2-40B4-BE49-F238E27FC236}">
                <a16:creationId xmlns:a16="http://schemas.microsoft.com/office/drawing/2014/main" id="{9F36E2A2-4628-064C-344A-BF63BBE49EA0}"/>
              </a:ext>
            </a:extLst>
          </p:cNvPr>
          <p:cNvSpPr>
            <a:spLocks noGrp="1"/>
          </p:cNvSpPr>
          <p:nvPr>
            <p:ph idx="1"/>
          </p:nvPr>
        </p:nvSpPr>
        <p:spPr>
          <a:xfrm>
            <a:off x="8253416" y="2200275"/>
            <a:ext cx="3200399" cy="3976688"/>
          </a:xfrm>
        </p:spPr>
        <p:txBody>
          <a:bodyPr>
            <a:normAutofit/>
          </a:bodyPr>
          <a:lstStyle/>
          <a:p>
            <a:r>
              <a:rPr lang="zh-TW" altLang="en-US" dirty="0"/>
              <a:t>首次相見歡 </a:t>
            </a:r>
            <a:endParaRPr lang="en-US" altLang="zh-TW" dirty="0"/>
          </a:p>
          <a:p>
            <a:pPr marL="0" indent="0">
              <a:buNone/>
            </a:pPr>
            <a:r>
              <a:rPr lang="zh-TW" altLang="en-US" dirty="0"/>
              <a:t>認識彼此，決定了未來三個多月燃燒生命的專題題目：募資網站！</a:t>
            </a:r>
          </a:p>
        </p:txBody>
      </p:sp>
      <p:sp>
        <p:nvSpPr>
          <p:cNvPr id="8" name="矩形 7">
            <a:extLst>
              <a:ext uri="{FF2B5EF4-FFF2-40B4-BE49-F238E27FC236}">
                <a16:creationId xmlns:a16="http://schemas.microsoft.com/office/drawing/2014/main" id="{2769A3C9-AE7D-4A47-FE69-E8010BD356D0}"/>
              </a:ext>
            </a:extLst>
          </p:cNvPr>
          <p:cNvSpPr/>
          <p:nvPr/>
        </p:nvSpPr>
        <p:spPr>
          <a:xfrm>
            <a:off x="0" y="0"/>
            <a:ext cx="8046000" cy="6858000"/>
          </a:xfrm>
          <a:prstGeom prst="rect">
            <a:avLst/>
          </a:prstGeom>
          <a:solidFill>
            <a:srgbClr val="FAEEE2">
              <a:alpha val="3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2" descr="一張含有 服裝, 人員, 室內, 場景 的圖片&#10;&#10;自動產生的描述">
            <a:extLst>
              <a:ext uri="{FF2B5EF4-FFF2-40B4-BE49-F238E27FC236}">
                <a16:creationId xmlns:a16="http://schemas.microsoft.com/office/drawing/2014/main" id="{B7AF01F4-97BA-AA84-4811-7E0F9EB1C0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 t="18533" r="471"/>
          <a:stretch/>
        </p:blipFill>
        <p:spPr bwMode="auto">
          <a:xfrm>
            <a:off x="437442" y="2000757"/>
            <a:ext cx="7171115" cy="3299906"/>
          </a:xfrm>
          <a:prstGeom prst="rect">
            <a:avLst/>
          </a:prstGeom>
          <a:noFill/>
          <a:extLst>
            <a:ext uri="{909E8E84-426E-40DD-AFC4-6F175D3DCCD1}">
              <a14:hiddenFill xmlns:a14="http://schemas.microsoft.com/office/drawing/2010/main">
                <a:solidFill>
                  <a:srgbClr val="FFFFFF"/>
                </a:solidFill>
              </a14:hiddenFill>
            </a:ext>
          </a:extLst>
        </p:spPr>
      </p:pic>
      <p:pic>
        <p:nvPicPr>
          <p:cNvPr id="9" name="圖形 8">
            <a:extLst>
              <a:ext uri="{FF2B5EF4-FFF2-40B4-BE49-F238E27FC236}">
                <a16:creationId xmlns:a16="http://schemas.microsoft.com/office/drawing/2014/main" id="{2A9D4B33-A942-70A2-CCDD-B27714381E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460210" y="404812"/>
            <a:ext cx="1028700" cy="552450"/>
          </a:xfrm>
          <a:prstGeom prst="rect">
            <a:avLst/>
          </a:prstGeom>
        </p:spPr>
      </p:pic>
    </p:spTree>
    <p:extLst>
      <p:ext uri="{BB962C8B-B14F-4D97-AF65-F5344CB8AC3E}">
        <p14:creationId xmlns:p14="http://schemas.microsoft.com/office/powerpoint/2010/main" val="3447735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20B7B9-10A7-A30F-8D61-504D240D351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CCC25AD-5283-46EE-D2D4-3885AD40A614}"/>
              </a:ext>
            </a:extLst>
          </p:cNvPr>
          <p:cNvSpPr>
            <a:spLocks noGrp="1"/>
          </p:cNvSpPr>
          <p:nvPr>
            <p:ph idx="1"/>
          </p:nvPr>
        </p:nvSpPr>
        <p:spPr/>
        <p:txBody>
          <a:bodyPr>
            <a:normAutofit/>
          </a:bodyPr>
          <a:lstStyle/>
          <a:p>
            <a:r>
              <a:rPr lang="zh-TW" altLang="en-US" dirty="0"/>
              <a:t>功能做不出來：</a:t>
            </a:r>
          </a:p>
          <a:p>
            <a:r>
              <a:rPr lang="zh-TW" altLang="en-US" dirty="0"/>
              <a:t>先上網找資料，問 </a:t>
            </a:r>
            <a:r>
              <a:rPr lang="en-US" altLang="zh-TW" dirty="0" err="1"/>
              <a:t>chatGPT</a:t>
            </a:r>
            <a:r>
              <a:rPr lang="zh-TW" altLang="en-US" dirty="0"/>
              <a:t>，適時的跟組員討論求救。</a:t>
            </a:r>
          </a:p>
          <a:p>
            <a:endParaRPr lang="en-US" altLang="zh-TW" dirty="0"/>
          </a:p>
          <a:p>
            <a:r>
              <a:rPr lang="zh-TW" altLang="en-US" dirty="0"/>
              <a:t>研究 </a:t>
            </a:r>
            <a:r>
              <a:rPr lang="en-US" altLang="zh-TW" dirty="0"/>
              <a:t>modal </a:t>
            </a:r>
            <a:r>
              <a:rPr lang="zh-TW" altLang="en-US" dirty="0"/>
              <a:t>時不知道如何整合到 </a:t>
            </a:r>
            <a:r>
              <a:rPr lang="en-US" altLang="zh-TW" dirty="0" err="1"/>
              <a:t>Nuxt</a:t>
            </a:r>
            <a:r>
              <a:rPr lang="en-US" altLang="zh-TW" dirty="0"/>
              <a:t> 3</a:t>
            </a:r>
            <a:r>
              <a:rPr lang="zh-TW" altLang="en-US" dirty="0"/>
              <a:t>，在組員的協助下成功實作出來。</a:t>
            </a:r>
          </a:p>
        </p:txBody>
      </p:sp>
    </p:spTree>
    <p:extLst>
      <p:ext uri="{BB962C8B-B14F-4D97-AF65-F5344CB8AC3E}">
        <p14:creationId xmlns:p14="http://schemas.microsoft.com/office/powerpoint/2010/main" val="4124922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BD5A3C-7AC6-136D-EEDC-E72E4E3F38D4}"/>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最喜歡的點、巧思</a:t>
            </a:r>
            <a:endParaRPr lang="zh-TW" altLang="en-US" dirty="0"/>
          </a:p>
        </p:txBody>
      </p:sp>
      <p:sp>
        <p:nvSpPr>
          <p:cNvPr id="4" name="文字版面配置區 3">
            <a:extLst>
              <a:ext uri="{FF2B5EF4-FFF2-40B4-BE49-F238E27FC236}">
                <a16:creationId xmlns:a16="http://schemas.microsoft.com/office/drawing/2014/main" id="{4BC7B4B9-0BEC-CD24-D1B7-C8F6DB87473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792913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E1609E9A-A8CF-46D1-4C4A-B3C3F4B98927}"/>
              </a:ext>
            </a:extLst>
          </p:cNvPr>
          <p:cNvSpPr>
            <a:spLocks noGrp="1"/>
          </p:cNvSpPr>
          <p:nvPr>
            <p:ph type="title"/>
          </p:nvPr>
        </p:nvSpPr>
        <p:spPr>
          <a:xfrm>
            <a:off x="1493132" y="365125"/>
            <a:ext cx="9860667" cy="1325563"/>
          </a:xfrm>
        </p:spPr>
        <p:txBody>
          <a:bodyPr/>
          <a:lstStyle/>
          <a:p>
            <a:r>
              <a:rPr lang="en-US" altLang="zh-TW" dirty="0"/>
              <a:t>Loading</a:t>
            </a:r>
            <a:endParaRPr lang="zh-TW" altLang="en-US" dirty="0"/>
          </a:p>
        </p:txBody>
      </p:sp>
      <p:sp>
        <p:nvSpPr>
          <p:cNvPr id="10" name="內容版面配置區 9">
            <a:extLst>
              <a:ext uri="{FF2B5EF4-FFF2-40B4-BE49-F238E27FC236}">
                <a16:creationId xmlns:a16="http://schemas.microsoft.com/office/drawing/2014/main" id="{277163E4-F512-B288-7E7D-CAA7D7943A7A}"/>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AA6ED121-C86C-6EEC-CD4E-BD4A897B15DF}"/>
              </a:ext>
            </a:extLst>
          </p:cNvPr>
          <p:cNvPicPr>
            <a:picLocks noChangeAspect="1"/>
          </p:cNvPicPr>
          <p:nvPr/>
        </p:nvPicPr>
        <p:blipFill>
          <a:blip r:embed="rId3"/>
          <a:stretch>
            <a:fillRect/>
          </a:stretch>
        </p:blipFill>
        <p:spPr>
          <a:xfrm>
            <a:off x="1599520" y="1839072"/>
            <a:ext cx="7997881" cy="4498808"/>
          </a:xfrm>
          <a:prstGeom prst="rect">
            <a:avLst/>
          </a:prstGeom>
        </p:spPr>
      </p:pic>
    </p:spTree>
    <p:extLst>
      <p:ext uri="{BB962C8B-B14F-4D97-AF65-F5344CB8AC3E}">
        <p14:creationId xmlns:p14="http://schemas.microsoft.com/office/powerpoint/2010/main" val="3739186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9034480B-B04E-7AF5-4F4A-EF2A89C429FA}"/>
              </a:ext>
            </a:extLst>
          </p:cNvPr>
          <p:cNvSpPr>
            <a:spLocks noGrp="1"/>
          </p:cNvSpPr>
          <p:nvPr>
            <p:ph type="title"/>
          </p:nvPr>
        </p:nvSpPr>
        <p:spPr/>
        <p:txBody>
          <a:bodyPr/>
          <a:lstStyle/>
          <a:p>
            <a:r>
              <a:rPr lang="zh-TW" altLang="en-US" sz="4400" dirty="0"/>
              <a:t>贊助結帳的 </a:t>
            </a:r>
            <a:r>
              <a:rPr lang="en-US" altLang="zh-TW" sz="4400" dirty="0"/>
              <a:t>`</a:t>
            </a:r>
            <a:r>
              <a:rPr lang="zh-TW" altLang="en-US" sz="4400" dirty="0"/>
              <a:t>補整數</a:t>
            </a:r>
            <a:r>
              <a:rPr lang="en-US" altLang="zh-TW" sz="4400" dirty="0"/>
              <a:t>`</a:t>
            </a:r>
            <a:endParaRPr lang="zh-TW" altLang="en-US" dirty="0"/>
          </a:p>
        </p:txBody>
      </p:sp>
      <p:pic>
        <p:nvPicPr>
          <p:cNvPr id="5" name="圖片 4">
            <a:extLst>
              <a:ext uri="{FF2B5EF4-FFF2-40B4-BE49-F238E27FC236}">
                <a16:creationId xmlns:a16="http://schemas.microsoft.com/office/drawing/2014/main" id="{FED64A31-250A-C130-D1F6-B44568B0E228}"/>
              </a:ext>
            </a:extLst>
          </p:cNvPr>
          <p:cNvPicPr>
            <a:picLocks noChangeAspect="1"/>
          </p:cNvPicPr>
          <p:nvPr/>
        </p:nvPicPr>
        <p:blipFill>
          <a:blip r:embed="rId2"/>
          <a:stretch>
            <a:fillRect/>
          </a:stretch>
        </p:blipFill>
        <p:spPr>
          <a:xfrm>
            <a:off x="661570" y="1504270"/>
            <a:ext cx="3885856" cy="4859110"/>
          </a:xfrm>
          <a:prstGeom prst="rect">
            <a:avLst/>
          </a:prstGeom>
        </p:spPr>
      </p:pic>
      <p:sp>
        <p:nvSpPr>
          <p:cNvPr id="3" name="內容版面配置區 2">
            <a:extLst>
              <a:ext uri="{FF2B5EF4-FFF2-40B4-BE49-F238E27FC236}">
                <a16:creationId xmlns:a16="http://schemas.microsoft.com/office/drawing/2014/main" id="{1FEB6849-B439-1D60-78C6-90EB22808E01}"/>
              </a:ext>
            </a:extLst>
          </p:cNvPr>
          <p:cNvSpPr>
            <a:spLocks noGrp="1"/>
          </p:cNvSpPr>
          <p:nvPr>
            <p:ph idx="1"/>
          </p:nvPr>
        </p:nvSpPr>
        <p:spPr>
          <a:xfrm>
            <a:off x="4178710" y="1936376"/>
            <a:ext cx="7175089" cy="4240587"/>
          </a:xfrm>
        </p:spPr>
        <p:txBody>
          <a:bodyPr>
            <a:normAutofit/>
          </a:bodyPr>
          <a:lstStyle/>
          <a:p>
            <a:pPr>
              <a:lnSpc>
                <a:spcPct val="150000"/>
              </a:lnSpc>
            </a:pPr>
            <a:r>
              <a:rPr lang="zh-TW" altLang="en-US" sz="3000" dirty="0"/>
              <a:t>特別設計成不論是贊助什麼金額，會補滿到第一位數的整數。</a:t>
            </a:r>
            <a:endParaRPr lang="en-US" altLang="zh-TW" sz="3000" dirty="0"/>
          </a:p>
          <a:p>
            <a:pPr>
              <a:lnSpc>
                <a:spcPct val="150000"/>
              </a:lnSpc>
            </a:pPr>
            <a:r>
              <a:rPr lang="zh-TW" altLang="en-US" sz="3000" dirty="0"/>
              <a:t>鼓勵沒有想法要額外贊助多少的人，可以多善用 </a:t>
            </a:r>
            <a:r>
              <a:rPr lang="en-US" altLang="zh-TW" sz="3000" dirty="0"/>
              <a:t>XD</a:t>
            </a:r>
            <a:endParaRPr lang="zh-TW" altLang="en-US" sz="3000" dirty="0"/>
          </a:p>
        </p:txBody>
      </p:sp>
    </p:spTree>
    <p:extLst>
      <p:ext uri="{BB962C8B-B14F-4D97-AF65-F5344CB8AC3E}">
        <p14:creationId xmlns:p14="http://schemas.microsoft.com/office/powerpoint/2010/main" val="2780804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7E1A5F-5CAF-95BB-A73C-305B4E8A94DF}"/>
              </a:ext>
            </a:extLst>
          </p:cNvPr>
          <p:cNvSpPr>
            <a:spLocks noGrp="1"/>
          </p:cNvSpPr>
          <p:nvPr>
            <p:ph type="title"/>
          </p:nvPr>
        </p:nvSpPr>
        <p:spPr/>
        <p:txBody>
          <a:bodyPr/>
          <a:lstStyle/>
          <a:p>
            <a:r>
              <a:rPr lang="zh-TW" altLang="en-US" dirty="0"/>
              <a:t>資料建置</a:t>
            </a:r>
          </a:p>
        </p:txBody>
      </p:sp>
      <p:sp>
        <p:nvSpPr>
          <p:cNvPr id="3" name="內容版面配置區 2">
            <a:extLst>
              <a:ext uri="{FF2B5EF4-FFF2-40B4-BE49-F238E27FC236}">
                <a16:creationId xmlns:a16="http://schemas.microsoft.com/office/drawing/2014/main" id="{A2936F0F-078C-2BE6-64A7-05B8E6315636}"/>
              </a:ext>
            </a:extLst>
          </p:cNvPr>
          <p:cNvSpPr>
            <a:spLocks noGrp="1"/>
          </p:cNvSpPr>
          <p:nvPr>
            <p:ph idx="1"/>
          </p:nvPr>
        </p:nvSpPr>
        <p:spPr/>
        <p:txBody>
          <a:bodyPr/>
          <a:lstStyle/>
          <a:p>
            <a:endParaRPr lang="zh-TW" altLang="en-US" dirty="0"/>
          </a:p>
        </p:txBody>
      </p:sp>
      <p:sp>
        <p:nvSpPr>
          <p:cNvPr id="4" name="文字方塊 3">
            <a:extLst>
              <a:ext uri="{FF2B5EF4-FFF2-40B4-BE49-F238E27FC236}">
                <a16:creationId xmlns:a16="http://schemas.microsoft.com/office/drawing/2014/main" id="{B12078BB-7479-B762-B4AE-FD9723B554C0}"/>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3834188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54BE55-BBC5-7C63-FB49-50C7636968E2}"/>
              </a:ext>
            </a:extLst>
          </p:cNvPr>
          <p:cNvSpPr>
            <a:spLocks noGrp="1"/>
          </p:cNvSpPr>
          <p:nvPr>
            <p:ph type="title"/>
          </p:nvPr>
        </p:nvSpPr>
        <p:spPr/>
        <p:txBody>
          <a:bodyPr/>
          <a:lstStyle/>
          <a:p>
            <a:r>
              <a:rPr lang="zh-TW" altLang="en-US" b="1" i="0" dirty="0">
                <a:solidFill>
                  <a:srgbClr val="333333"/>
                </a:solidFill>
                <a:effectLst/>
                <a:latin typeface="-apple-system"/>
              </a:rPr>
              <a:t>未來展望</a:t>
            </a:r>
            <a:endParaRPr lang="zh-TW" altLang="en-US" dirty="0"/>
          </a:p>
        </p:txBody>
      </p:sp>
      <p:sp>
        <p:nvSpPr>
          <p:cNvPr id="3" name="文字版面配置區 2">
            <a:extLst>
              <a:ext uri="{FF2B5EF4-FFF2-40B4-BE49-F238E27FC236}">
                <a16:creationId xmlns:a16="http://schemas.microsoft.com/office/drawing/2014/main" id="{174691EF-0F97-4324-7D77-414266DD1A8D}"/>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9302900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86C4DB18-862E-6A55-8A04-D30004657BDD}"/>
              </a:ext>
            </a:extLst>
          </p:cNvPr>
          <p:cNvSpPr>
            <a:spLocks noGrp="1"/>
          </p:cNvSpPr>
          <p:nvPr>
            <p:ph type="title"/>
          </p:nvPr>
        </p:nvSpPr>
        <p:spPr/>
        <p:txBody>
          <a:bodyPr/>
          <a:lstStyle/>
          <a:p>
            <a:endParaRPr lang="zh-TW" altLang="en-US"/>
          </a:p>
        </p:txBody>
      </p:sp>
      <p:sp>
        <p:nvSpPr>
          <p:cNvPr id="6" name="內容版面配置區 5">
            <a:extLst>
              <a:ext uri="{FF2B5EF4-FFF2-40B4-BE49-F238E27FC236}">
                <a16:creationId xmlns:a16="http://schemas.microsoft.com/office/drawing/2014/main" id="{384F5ACE-1B78-8AEE-C3FE-5EB2C382D070}"/>
              </a:ext>
            </a:extLst>
          </p:cNvPr>
          <p:cNvSpPr>
            <a:spLocks noGrp="1"/>
          </p:cNvSpPr>
          <p:nvPr>
            <p:ph idx="1"/>
          </p:nvPr>
        </p:nvSpPr>
        <p:spPr/>
        <p:txBody>
          <a:bodyPr/>
          <a:lstStyle/>
          <a:p>
            <a:r>
              <a:rPr lang="zh-TW" altLang="en-US" dirty="0"/>
              <a:t>從這次的網站設計中，我們深刻地感受到網站設計的多方面性，設計師的想像力、架構師的前後端技術、營運的商業思考等各方面的技能都需要通盤的考慮，才能使網站設計更加出色。</a:t>
            </a:r>
          </a:p>
        </p:txBody>
      </p:sp>
    </p:spTree>
    <p:extLst>
      <p:ext uri="{BB962C8B-B14F-4D97-AF65-F5344CB8AC3E}">
        <p14:creationId xmlns:p14="http://schemas.microsoft.com/office/powerpoint/2010/main" val="26706188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40854DC-3AD5-BEA8-7E47-34F343C583C8}"/>
              </a:ext>
            </a:extLst>
          </p:cNvPr>
          <p:cNvSpPr>
            <a:spLocks noGrp="1"/>
          </p:cNvSpPr>
          <p:nvPr>
            <p:ph type="title"/>
          </p:nvPr>
        </p:nvSpPr>
        <p:spPr/>
        <p:txBody>
          <a:bodyPr/>
          <a:lstStyle/>
          <a:p>
            <a:endParaRPr lang="zh-TW" altLang="en-US"/>
          </a:p>
        </p:txBody>
      </p:sp>
      <p:sp>
        <p:nvSpPr>
          <p:cNvPr id="5" name="內容版面配置區 4">
            <a:extLst>
              <a:ext uri="{FF2B5EF4-FFF2-40B4-BE49-F238E27FC236}">
                <a16:creationId xmlns:a16="http://schemas.microsoft.com/office/drawing/2014/main" id="{E6D186DB-7B41-B4A6-7AC0-040F3619B108}"/>
              </a:ext>
            </a:extLst>
          </p:cNvPr>
          <p:cNvSpPr>
            <a:spLocks noGrp="1"/>
          </p:cNvSpPr>
          <p:nvPr>
            <p:ph idx="1"/>
          </p:nvPr>
        </p:nvSpPr>
        <p:spPr/>
        <p:txBody>
          <a:bodyPr/>
          <a:lstStyle/>
          <a:p>
            <a:pPr algn="l"/>
            <a:r>
              <a:rPr lang="zh-TW" altLang="en-US" b="0" i="0" dirty="0">
                <a:solidFill>
                  <a:srgbClr val="333333"/>
                </a:solidFill>
                <a:effectLst/>
                <a:latin typeface="-apple-system"/>
              </a:rPr>
              <a:t>技術創新 </a:t>
            </a:r>
            <a:r>
              <a:rPr lang="en-US" altLang="zh-TW" b="0" i="0" dirty="0">
                <a:solidFill>
                  <a:srgbClr val="333333"/>
                </a:solidFill>
                <a:effectLst/>
                <a:latin typeface="-apple-system"/>
              </a:rPr>
              <a:t>- </a:t>
            </a:r>
            <a:r>
              <a:rPr lang="zh-TW" altLang="en-US" b="0" i="0" dirty="0">
                <a:solidFill>
                  <a:srgbClr val="333333"/>
                </a:solidFill>
                <a:effectLst/>
                <a:latin typeface="-apple-system"/>
              </a:rPr>
              <a:t>我們將不斷創新和優化技術，以提供更好的平台體驗和更優質的服務。</a:t>
            </a:r>
            <a:br>
              <a:rPr lang="zh-TW" altLang="en-US" b="0" i="0" dirty="0">
                <a:solidFill>
                  <a:srgbClr val="333333"/>
                </a:solidFill>
                <a:effectLst/>
                <a:latin typeface="-apple-system"/>
              </a:rPr>
            </a:br>
            <a:r>
              <a:rPr lang="zh-TW" altLang="en-US" b="0" i="0" dirty="0">
                <a:solidFill>
                  <a:srgbClr val="333333"/>
                </a:solidFill>
                <a:effectLst/>
                <a:latin typeface="-apple-system"/>
              </a:rPr>
              <a:t>國際化拓展 </a:t>
            </a:r>
            <a:r>
              <a:rPr lang="en-US" altLang="zh-TW" b="0" i="0" dirty="0">
                <a:solidFill>
                  <a:srgbClr val="333333"/>
                </a:solidFill>
                <a:effectLst/>
                <a:latin typeface="-apple-system"/>
              </a:rPr>
              <a:t>- </a:t>
            </a:r>
            <a:r>
              <a:rPr lang="zh-TW" altLang="en-US" b="0" i="0" dirty="0">
                <a:solidFill>
                  <a:srgbClr val="333333"/>
                </a:solidFill>
                <a:effectLst/>
                <a:latin typeface="-apple-system"/>
              </a:rPr>
              <a:t>我們將積極拓展海外市場，爭取在國際范圍內樹立良好的品牌形象。</a:t>
            </a:r>
          </a:p>
          <a:p>
            <a:endParaRPr lang="zh-TW" altLang="en-US" dirty="0"/>
          </a:p>
        </p:txBody>
      </p:sp>
    </p:spTree>
    <p:extLst>
      <p:ext uri="{BB962C8B-B14F-4D97-AF65-F5344CB8AC3E}">
        <p14:creationId xmlns:p14="http://schemas.microsoft.com/office/powerpoint/2010/main" val="723740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2AB6F6-BC5A-79F9-B365-9EE78EEE8E43}"/>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心得</a:t>
            </a:r>
            <a:endParaRPr lang="zh-TW" altLang="en-US" dirty="0"/>
          </a:p>
        </p:txBody>
      </p:sp>
      <p:sp>
        <p:nvSpPr>
          <p:cNvPr id="4" name="文字版面配置區 3">
            <a:extLst>
              <a:ext uri="{FF2B5EF4-FFF2-40B4-BE49-F238E27FC236}">
                <a16:creationId xmlns:a16="http://schemas.microsoft.com/office/drawing/2014/main" id="{FFBF2EC6-5C76-03BB-D611-94E547D7FCD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81978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D631F8-3313-DB78-4BA4-6B513C61D766}"/>
              </a:ext>
            </a:extLst>
          </p:cNvPr>
          <p:cNvSpPr>
            <a:spLocks noGrp="1"/>
          </p:cNvSpPr>
          <p:nvPr>
            <p:ph type="title"/>
          </p:nvPr>
        </p:nvSpPr>
        <p:spPr/>
        <p:txBody>
          <a:bodyPr/>
          <a:lstStyle/>
          <a:p>
            <a:r>
              <a:rPr lang="zh-TW" altLang="en-US" dirty="0"/>
              <a:t>開發時程</a:t>
            </a:r>
          </a:p>
        </p:txBody>
      </p:sp>
      <p:pic>
        <p:nvPicPr>
          <p:cNvPr id="5" name="內容版面配置區 4" descr="徽章 1 外框">
            <a:extLst>
              <a:ext uri="{FF2B5EF4-FFF2-40B4-BE49-F238E27FC236}">
                <a16:creationId xmlns:a16="http://schemas.microsoft.com/office/drawing/2014/main" id="{AF21DD88-330F-82BB-CF7E-02BF98E2D2B6}"/>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9277" y="2514600"/>
            <a:ext cx="914400" cy="914400"/>
          </a:xfrm>
        </p:spPr>
      </p:pic>
      <p:pic>
        <p:nvPicPr>
          <p:cNvPr id="7" name="圖形 6" descr="識別證 外框">
            <a:extLst>
              <a:ext uri="{FF2B5EF4-FFF2-40B4-BE49-F238E27FC236}">
                <a16:creationId xmlns:a16="http://schemas.microsoft.com/office/drawing/2014/main" id="{97F00BED-FA34-8F0A-4FE8-082C2D061A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64171" y="2514600"/>
            <a:ext cx="914400" cy="914400"/>
          </a:xfrm>
          <a:prstGeom prst="rect">
            <a:avLst/>
          </a:prstGeom>
        </p:spPr>
      </p:pic>
      <p:pic>
        <p:nvPicPr>
          <p:cNvPr id="9" name="圖形 8" descr="徽章 3 外框">
            <a:extLst>
              <a:ext uri="{FF2B5EF4-FFF2-40B4-BE49-F238E27FC236}">
                <a16:creationId xmlns:a16="http://schemas.microsoft.com/office/drawing/2014/main" id="{996142D8-6A5D-F026-EC64-DA791BACC3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9065" y="2514600"/>
            <a:ext cx="914400" cy="914400"/>
          </a:xfrm>
          <a:prstGeom prst="rect">
            <a:avLst/>
          </a:prstGeom>
        </p:spPr>
      </p:pic>
      <p:pic>
        <p:nvPicPr>
          <p:cNvPr id="11" name="圖形 10" descr="徽章 4 外框">
            <a:extLst>
              <a:ext uri="{FF2B5EF4-FFF2-40B4-BE49-F238E27FC236}">
                <a16:creationId xmlns:a16="http://schemas.microsoft.com/office/drawing/2014/main" id="{806DA5AB-86A5-A364-FE5B-7A28FE2D40C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53959" y="2514600"/>
            <a:ext cx="914400" cy="914400"/>
          </a:xfrm>
          <a:prstGeom prst="rect">
            <a:avLst/>
          </a:prstGeom>
        </p:spPr>
      </p:pic>
      <p:cxnSp>
        <p:nvCxnSpPr>
          <p:cNvPr id="13" name="直線接點 12">
            <a:extLst>
              <a:ext uri="{FF2B5EF4-FFF2-40B4-BE49-F238E27FC236}">
                <a16:creationId xmlns:a16="http://schemas.microsoft.com/office/drawing/2014/main" id="{ED7633E4-571C-ACDE-9C2D-455F543E9AF7}"/>
              </a:ext>
            </a:extLst>
          </p:cNvPr>
          <p:cNvCxnSpPr>
            <a:cxnSpLocks/>
            <a:stCxn id="5" idx="1"/>
          </p:cNvCxnSpPr>
          <p:nvPr/>
        </p:nvCxnSpPr>
        <p:spPr>
          <a:xfrm flipH="1">
            <a:off x="971749" y="2971800"/>
            <a:ext cx="847528"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5" name="直線接點 14">
            <a:extLst>
              <a:ext uri="{FF2B5EF4-FFF2-40B4-BE49-F238E27FC236}">
                <a16:creationId xmlns:a16="http://schemas.microsoft.com/office/drawing/2014/main" id="{7A9231FA-B990-1F59-9514-10ED6D9EBED1}"/>
              </a:ext>
            </a:extLst>
          </p:cNvPr>
          <p:cNvCxnSpPr>
            <a:stCxn id="5" idx="3"/>
            <a:endCxn id="7" idx="1"/>
          </p:cNvCxnSpPr>
          <p:nvPr/>
        </p:nvCxnSpPr>
        <p:spPr>
          <a:xfrm>
            <a:off x="2733677"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E21575DF-8108-692E-C77F-6B723AB8F743}"/>
              </a:ext>
            </a:extLst>
          </p:cNvPr>
          <p:cNvCxnSpPr>
            <a:stCxn id="7" idx="3"/>
            <a:endCxn id="9" idx="1"/>
          </p:cNvCxnSpPr>
          <p:nvPr/>
        </p:nvCxnSpPr>
        <p:spPr>
          <a:xfrm>
            <a:off x="4578571"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9" name="直線接點 18">
            <a:extLst>
              <a:ext uri="{FF2B5EF4-FFF2-40B4-BE49-F238E27FC236}">
                <a16:creationId xmlns:a16="http://schemas.microsoft.com/office/drawing/2014/main" id="{3F85951A-22D1-68FC-5598-A70D2802DA9A}"/>
              </a:ext>
            </a:extLst>
          </p:cNvPr>
          <p:cNvCxnSpPr>
            <a:stCxn id="9" idx="3"/>
            <a:endCxn id="11" idx="1"/>
          </p:cNvCxnSpPr>
          <p:nvPr/>
        </p:nvCxnSpPr>
        <p:spPr>
          <a:xfrm>
            <a:off x="6423465"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21" name="直線接點 20">
            <a:extLst>
              <a:ext uri="{FF2B5EF4-FFF2-40B4-BE49-F238E27FC236}">
                <a16:creationId xmlns:a16="http://schemas.microsoft.com/office/drawing/2014/main" id="{64275D1B-790E-779A-6D71-1D7498F7C2C4}"/>
              </a:ext>
            </a:extLst>
          </p:cNvPr>
          <p:cNvCxnSpPr>
            <a:cxnSpLocks/>
            <a:stCxn id="11" idx="3"/>
            <a:endCxn id="29" idx="1"/>
          </p:cNvCxnSpPr>
          <p:nvPr/>
        </p:nvCxnSpPr>
        <p:spPr>
          <a:xfrm>
            <a:off x="8268359" y="2971800"/>
            <a:ext cx="930496"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23" name="直線接點 22">
            <a:extLst>
              <a:ext uri="{FF2B5EF4-FFF2-40B4-BE49-F238E27FC236}">
                <a16:creationId xmlns:a16="http://schemas.microsoft.com/office/drawing/2014/main" id="{4E7F1BDA-E0CA-0E82-B90F-83A6A635766A}"/>
              </a:ext>
            </a:extLst>
          </p:cNvPr>
          <p:cNvCxnSpPr>
            <a:cxnSpLocks/>
            <a:stCxn id="5" idx="2"/>
          </p:cNvCxnSpPr>
          <p:nvPr/>
        </p:nvCxnSpPr>
        <p:spPr>
          <a:xfrm>
            <a:off x="2276477" y="3429000"/>
            <a:ext cx="0"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sp>
        <p:nvSpPr>
          <p:cNvPr id="24" name="文字方塊 23">
            <a:extLst>
              <a:ext uri="{FF2B5EF4-FFF2-40B4-BE49-F238E27FC236}">
                <a16:creationId xmlns:a16="http://schemas.microsoft.com/office/drawing/2014/main" id="{C3FE9D56-06F9-7FB6-9035-3DEDDF2825C2}"/>
              </a:ext>
            </a:extLst>
          </p:cNvPr>
          <p:cNvSpPr txBox="1"/>
          <p:nvPr/>
        </p:nvSpPr>
        <p:spPr>
          <a:xfrm>
            <a:off x="1916095" y="4371543"/>
            <a:ext cx="817582" cy="400110"/>
          </a:xfrm>
          <a:prstGeom prst="rect">
            <a:avLst/>
          </a:prstGeom>
          <a:noFill/>
        </p:spPr>
        <p:txBody>
          <a:bodyPr wrap="square" rtlCol="0">
            <a:spAutoFit/>
          </a:bodyPr>
          <a:lstStyle/>
          <a:p>
            <a:r>
              <a:rPr lang="zh-TW" altLang="en-US" sz="2000" dirty="0"/>
              <a:t>發想</a:t>
            </a:r>
          </a:p>
        </p:txBody>
      </p:sp>
      <p:sp>
        <p:nvSpPr>
          <p:cNvPr id="25" name="文字方塊 24">
            <a:extLst>
              <a:ext uri="{FF2B5EF4-FFF2-40B4-BE49-F238E27FC236}">
                <a16:creationId xmlns:a16="http://schemas.microsoft.com/office/drawing/2014/main" id="{3E9BF580-40AF-4A8E-BF61-3E61D616036A}"/>
              </a:ext>
            </a:extLst>
          </p:cNvPr>
          <p:cNvSpPr txBox="1"/>
          <p:nvPr/>
        </p:nvSpPr>
        <p:spPr>
          <a:xfrm>
            <a:off x="3778515" y="4371543"/>
            <a:ext cx="817582" cy="400110"/>
          </a:xfrm>
          <a:prstGeom prst="rect">
            <a:avLst/>
          </a:prstGeom>
          <a:noFill/>
        </p:spPr>
        <p:txBody>
          <a:bodyPr wrap="square" rtlCol="0">
            <a:spAutoFit/>
          </a:bodyPr>
          <a:lstStyle/>
          <a:p>
            <a:r>
              <a:rPr lang="zh-TW" altLang="en-US" sz="2000" dirty="0"/>
              <a:t>設計</a:t>
            </a:r>
          </a:p>
        </p:txBody>
      </p:sp>
      <p:sp>
        <p:nvSpPr>
          <p:cNvPr id="26" name="文字方塊 25">
            <a:extLst>
              <a:ext uri="{FF2B5EF4-FFF2-40B4-BE49-F238E27FC236}">
                <a16:creationId xmlns:a16="http://schemas.microsoft.com/office/drawing/2014/main" id="{5751A39B-FE88-9CAE-8E3C-490F9A80B0C2}"/>
              </a:ext>
            </a:extLst>
          </p:cNvPr>
          <p:cNvSpPr txBox="1"/>
          <p:nvPr/>
        </p:nvSpPr>
        <p:spPr>
          <a:xfrm>
            <a:off x="7450777" y="4371543"/>
            <a:ext cx="817582" cy="400110"/>
          </a:xfrm>
          <a:prstGeom prst="rect">
            <a:avLst/>
          </a:prstGeom>
          <a:noFill/>
        </p:spPr>
        <p:txBody>
          <a:bodyPr wrap="square" rtlCol="0">
            <a:spAutoFit/>
          </a:bodyPr>
          <a:lstStyle/>
          <a:p>
            <a:r>
              <a:rPr lang="zh-TW" altLang="en-US" sz="2000" dirty="0"/>
              <a:t>測試</a:t>
            </a:r>
          </a:p>
        </p:txBody>
      </p:sp>
      <p:sp>
        <p:nvSpPr>
          <p:cNvPr id="27" name="文字方塊 26">
            <a:extLst>
              <a:ext uri="{FF2B5EF4-FFF2-40B4-BE49-F238E27FC236}">
                <a16:creationId xmlns:a16="http://schemas.microsoft.com/office/drawing/2014/main" id="{BD31D0D0-8EAA-575A-30F1-B2BB7901DBB3}"/>
              </a:ext>
            </a:extLst>
          </p:cNvPr>
          <p:cNvSpPr txBox="1"/>
          <p:nvPr/>
        </p:nvSpPr>
        <p:spPr>
          <a:xfrm>
            <a:off x="5640935" y="4371543"/>
            <a:ext cx="817582" cy="400110"/>
          </a:xfrm>
          <a:prstGeom prst="rect">
            <a:avLst/>
          </a:prstGeom>
          <a:noFill/>
        </p:spPr>
        <p:txBody>
          <a:bodyPr wrap="square" rtlCol="0">
            <a:spAutoFit/>
          </a:bodyPr>
          <a:lstStyle/>
          <a:p>
            <a:r>
              <a:rPr lang="zh-TW" altLang="en-US" sz="2000" dirty="0"/>
              <a:t>開發</a:t>
            </a:r>
          </a:p>
        </p:txBody>
      </p:sp>
      <p:pic>
        <p:nvPicPr>
          <p:cNvPr id="29" name="圖形 28" descr="徽章 5 外框">
            <a:extLst>
              <a:ext uri="{FF2B5EF4-FFF2-40B4-BE49-F238E27FC236}">
                <a16:creationId xmlns:a16="http://schemas.microsoft.com/office/drawing/2014/main" id="{D3793FAD-64DA-7913-CF90-CF3E47AEF4D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98855" y="2514600"/>
            <a:ext cx="914400" cy="914400"/>
          </a:xfrm>
          <a:prstGeom prst="rect">
            <a:avLst/>
          </a:prstGeom>
        </p:spPr>
      </p:pic>
      <p:cxnSp>
        <p:nvCxnSpPr>
          <p:cNvPr id="37" name="直線接點 36">
            <a:extLst>
              <a:ext uri="{FF2B5EF4-FFF2-40B4-BE49-F238E27FC236}">
                <a16:creationId xmlns:a16="http://schemas.microsoft.com/office/drawing/2014/main" id="{D1E57FB2-EE4C-255D-5803-DADF85031BC8}"/>
              </a:ext>
            </a:extLst>
          </p:cNvPr>
          <p:cNvCxnSpPr>
            <a:stCxn id="7" idx="2"/>
          </p:cNvCxnSpPr>
          <p:nvPr/>
        </p:nvCxnSpPr>
        <p:spPr>
          <a:xfrm flipH="1">
            <a:off x="4114800" y="3429000"/>
            <a:ext cx="6571"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41" name="直線接點 40">
            <a:extLst>
              <a:ext uri="{FF2B5EF4-FFF2-40B4-BE49-F238E27FC236}">
                <a16:creationId xmlns:a16="http://schemas.microsoft.com/office/drawing/2014/main" id="{84E82AE2-6541-EB73-4CF2-B4AAF8C6AC7D}"/>
              </a:ext>
            </a:extLst>
          </p:cNvPr>
          <p:cNvCxnSpPr>
            <a:stCxn id="9" idx="2"/>
          </p:cNvCxnSpPr>
          <p:nvPr/>
        </p:nvCxnSpPr>
        <p:spPr>
          <a:xfrm flipH="1">
            <a:off x="5957455" y="3429000"/>
            <a:ext cx="8810"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4" name="直線接點 3">
            <a:extLst>
              <a:ext uri="{FF2B5EF4-FFF2-40B4-BE49-F238E27FC236}">
                <a16:creationId xmlns:a16="http://schemas.microsoft.com/office/drawing/2014/main" id="{AD20BDDC-3FCE-80A3-F07C-A5EE979D71C6}"/>
              </a:ext>
            </a:extLst>
          </p:cNvPr>
          <p:cNvCxnSpPr>
            <a:stCxn id="11" idx="2"/>
          </p:cNvCxnSpPr>
          <p:nvPr/>
        </p:nvCxnSpPr>
        <p:spPr>
          <a:xfrm>
            <a:off x="7811159" y="3429000"/>
            <a:ext cx="1582"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BC8E5388-C7DE-CBB3-F89B-9DE59EC3C1A6}"/>
              </a:ext>
            </a:extLst>
          </p:cNvPr>
          <p:cNvCxnSpPr>
            <a:stCxn id="29" idx="2"/>
          </p:cNvCxnSpPr>
          <p:nvPr/>
        </p:nvCxnSpPr>
        <p:spPr>
          <a:xfrm>
            <a:off x="9656055" y="3429000"/>
            <a:ext cx="12380" cy="760763"/>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sp>
        <p:nvSpPr>
          <p:cNvPr id="14" name="文字方塊 13">
            <a:extLst>
              <a:ext uri="{FF2B5EF4-FFF2-40B4-BE49-F238E27FC236}">
                <a16:creationId xmlns:a16="http://schemas.microsoft.com/office/drawing/2014/main" id="{0CA2D152-4A0C-074F-5BF7-5FC9B2370449}"/>
              </a:ext>
            </a:extLst>
          </p:cNvPr>
          <p:cNvSpPr txBox="1"/>
          <p:nvPr/>
        </p:nvSpPr>
        <p:spPr>
          <a:xfrm>
            <a:off x="9295673" y="4371543"/>
            <a:ext cx="817582" cy="707886"/>
          </a:xfrm>
          <a:prstGeom prst="rect">
            <a:avLst/>
          </a:prstGeom>
          <a:noFill/>
        </p:spPr>
        <p:txBody>
          <a:bodyPr wrap="square" rtlCol="0">
            <a:spAutoFit/>
          </a:bodyPr>
          <a:lstStyle/>
          <a:p>
            <a:r>
              <a:rPr lang="zh-TW" altLang="en-US" sz="2000" dirty="0"/>
              <a:t>成果</a:t>
            </a:r>
            <a:endParaRPr lang="en-US" altLang="zh-TW" sz="2000" dirty="0"/>
          </a:p>
          <a:p>
            <a:r>
              <a:rPr lang="zh-TW" altLang="en-US" sz="2000" dirty="0"/>
              <a:t>發表</a:t>
            </a:r>
          </a:p>
        </p:txBody>
      </p:sp>
      <p:sp>
        <p:nvSpPr>
          <p:cNvPr id="16" name="文字方塊 15">
            <a:extLst>
              <a:ext uri="{FF2B5EF4-FFF2-40B4-BE49-F238E27FC236}">
                <a16:creationId xmlns:a16="http://schemas.microsoft.com/office/drawing/2014/main" id="{6C10BBE4-17E7-322F-6BB9-83A30C93AD3D}"/>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1452060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內容版面配置區 13">
            <a:extLst>
              <a:ext uri="{FF2B5EF4-FFF2-40B4-BE49-F238E27FC236}">
                <a16:creationId xmlns:a16="http://schemas.microsoft.com/office/drawing/2014/main" id="{C19681CA-1A46-ABAF-1F25-143473F94DE7}"/>
              </a:ext>
            </a:extLst>
          </p:cNvPr>
          <p:cNvSpPr>
            <a:spLocks noGrp="1"/>
          </p:cNvSpPr>
          <p:nvPr>
            <p:ph sz="half" idx="1"/>
          </p:nvPr>
        </p:nvSpPr>
        <p:spPr>
          <a:xfrm>
            <a:off x="993655" y="2023413"/>
            <a:ext cx="3060000" cy="3955762"/>
          </a:xfrm>
        </p:spPr>
        <p:txBody>
          <a:bodyPr>
            <a:normAutofit/>
          </a:bodyPr>
          <a:lstStyle/>
          <a:p>
            <a:pPr marL="0" indent="0" algn="ctr">
              <a:lnSpc>
                <a:spcPct val="150000"/>
              </a:lnSpc>
              <a:buFont typeface="Arial" panose="020B0604020202020204" pitchFamily="34" charset="0"/>
              <a:buNone/>
            </a:pPr>
            <a:r>
              <a:rPr lang="zh-TW" altLang="en-US" sz="3600" dirty="0"/>
              <a:t>緣起</a:t>
            </a:r>
            <a:endParaRPr lang="en-US" altLang="zh-TW" sz="3600" dirty="0"/>
          </a:p>
        </p:txBody>
      </p:sp>
      <p:sp>
        <p:nvSpPr>
          <p:cNvPr id="15" name="內容版面配置區 14">
            <a:extLst>
              <a:ext uri="{FF2B5EF4-FFF2-40B4-BE49-F238E27FC236}">
                <a16:creationId xmlns:a16="http://schemas.microsoft.com/office/drawing/2014/main" id="{16128335-D53C-5E21-D11F-E1C7216D7685}"/>
              </a:ext>
            </a:extLst>
          </p:cNvPr>
          <p:cNvSpPr>
            <a:spLocks noGrp="1"/>
          </p:cNvSpPr>
          <p:nvPr>
            <p:ph sz="half" idx="14"/>
          </p:nvPr>
        </p:nvSpPr>
        <p:spPr>
          <a:xfrm>
            <a:off x="4541455" y="2023413"/>
            <a:ext cx="3060000" cy="3955762"/>
          </a:xfrm>
        </p:spPr>
        <p:txBody>
          <a:bodyPr>
            <a:normAutofit/>
          </a:bodyPr>
          <a:lstStyle/>
          <a:p>
            <a:pPr algn="ctr"/>
            <a:r>
              <a:rPr lang="zh-TW" altLang="en-US" sz="3300" b="1" dirty="0"/>
              <a:t>市場研究</a:t>
            </a:r>
            <a:endParaRPr lang="en-US" altLang="zh-TW" sz="3300" b="1" dirty="0"/>
          </a:p>
        </p:txBody>
      </p:sp>
      <p:sp>
        <p:nvSpPr>
          <p:cNvPr id="16" name="內容版面配置區 15">
            <a:extLst>
              <a:ext uri="{FF2B5EF4-FFF2-40B4-BE49-F238E27FC236}">
                <a16:creationId xmlns:a16="http://schemas.microsoft.com/office/drawing/2014/main" id="{48246EEE-781E-A229-F661-6EE57E654821}"/>
              </a:ext>
            </a:extLst>
          </p:cNvPr>
          <p:cNvSpPr>
            <a:spLocks noGrp="1"/>
          </p:cNvSpPr>
          <p:nvPr>
            <p:ph sz="half" idx="15"/>
          </p:nvPr>
        </p:nvSpPr>
        <p:spPr>
          <a:xfrm>
            <a:off x="8089255" y="2023413"/>
            <a:ext cx="3060000" cy="3955762"/>
          </a:xfrm>
        </p:spPr>
        <p:txBody>
          <a:bodyPr>
            <a:normAutofit/>
          </a:bodyPr>
          <a:lstStyle/>
          <a:p>
            <a:pPr algn="ctr"/>
            <a:r>
              <a:rPr lang="zh-TW" altLang="en-US" sz="3300" b="1" dirty="0"/>
              <a:t>團隊討論</a:t>
            </a:r>
            <a:endParaRPr lang="en-US" altLang="zh-TW" sz="3300" b="1" dirty="0"/>
          </a:p>
        </p:txBody>
      </p:sp>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a:xfrm>
            <a:off x="1493132" y="365125"/>
            <a:ext cx="9860668" cy="1325563"/>
          </a:xfrm>
        </p:spPr>
        <p:txBody>
          <a:bodyPr/>
          <a:lstStyle/>
          <a:p>
            <a:r>
              <a:rPr lang="zh-TW" altLang="en-US" dirty="0"/>
              <a:t>起心動念</a:t>
            </a:r>
          </a:p>
        </p:txBody>
      </p:sp>
      <p:sp>
        <p:nvSpPr>
          <p:cNvPr id="13" name="文字方塊 12">
            <a:extLst>
              <a:ext uri="{FF2B5EF4-FFF2-40B4-BE49-F238E27FC236}">
                <a16:creationId xmlns:a16="http://schemas.microsoft.com/office/drawing/2014/main" id="{65AAE390-33F2-FF69-9791-CF1B52FA320A}"/>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561360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894A40-F440-F609-EB13-242DB41DAD3B}"/>
              </a:ext>
            </a:extLst>
          </p:cNvPr>
          <p:cNvSpPr>
            <a:spLocks noGrp="1"/>
          </p:cNvSpPr>
          <p:nvPr>
            <p:ph type="title"/>
          </p:nvPr>
        </p:nvSpPr>
        <p:spPr/>
        <p:txBody>
          <a:bodyPr/>
          <a:lstStyle/>
          <a:p>
            <a:r>
              <a:rPr lang="zh-TW" altLang="en-US" dirty="0"/>
              <a:t>時程</a:t>
            </a:r>
          </a:p>
        </p:txBody>
      </p:sp>
      <p:sp>
        <p:nvSpPr>
          <p:cNvPr id="3" name="內容版面配置區 2">
            <a:extLst>
              <a:ext uri="{FF2B5EF4-FFF2-40B4-BE49-F238E27FC236}">
                <a16:creationId xmlns:a16="http://schemas.microsoft.com/office/drawing/2014/main" id="{1E1138F2-23B1-84A1-9292-126E85EAE5D8}"/>
              </a:ext>
            </a:extLst>
          </p:cNvPr>
          <p:cNvSpPr>
            <a:spLocks noGrp="1"/>
          </p:cNvSpPr>
          <p:nvPr>
            <p:ph sz="half" idx="1"/>
          </p:nvPr>
        </p:nvSpPr>
        <p:spPr/>
        <p:txBody>
          <a:bodyPr/>
          <a:lstStyle/>
          <a:p>
            <a:r>
              <a:rPr lang="zh-TW" altLang="en-US" dirty="0"/>
              <a:t>居然有辦法每週開2次小組會議+1次教練討論</a:t>
            </a:r>
          </a:p>
          <a:p>
            <a:endParaRPr lang="zh-TW" altLang="en-US" dirty="0"/>
          </a:p>
        </p:txBody>
      </p:sp>
      <p:sp>
        <p:nvSpPr>
          <p:cNvPr id="7" name="內容版面配置區 6">
            <a:extLst>
              <a:ext uri="{FF2B5EF4-FFF2-40B4-BE49-F238E27FC236}">
                <a16:creationId xmlns:a16="http://schemas.microsoft.com/office/drawing/2014/main" id="{0668481F-168F-5DC2-FA4B-8DD83EC805A2}"/>
              </a:ext>
            </a:extLst>
          </p:cNvPr>
          <p:cNvSpPr>
            <a:spLocks noGrp="1"/>
          </p:cNvSpPr>
          <p:nvPr>
            <p:ph sz="half" idx="2"/>
          </p:nvPr>
        </p:nvSpPr>
        <p:spPr/>
        <p:txBody>
          <a:bodyPr/>
          <a:lstStyle/>
          <a:p>
            <a:endParaRPr lang="zh-TW" altLang="en-US"/>
          </a:p>
        </p:txBody>
      </p:sp>
      <p:sp>
        <p:nvSpPr>
          <p:cNvPr id="8" name="內容版面配置區 7">
            <a:extLst>
              <a:ext uri="{FF2B5EF4-FFF2-40B4-BE49-F238E27FC236}">
                <a16:creationId xmlns:a16="http://schemas.microsoft.com/office/drawing/2014/main" id="{0D0ED327-A4A6-10AB-97FF-9F5D5070525D}"/>
              </a:ext>
            </a:extLst>
          </p:cNvPr>
          <p:cNvSpPr>
            <a:spLocks noGrp="1"/>
          </p:cNvSpPr>
          <p:nvPr>
            <p:ph sz="quarter" idx="13"/>
          </p:nvPr>
        </p:nvSpPr>
        <p:spPr/>
        <p:txBody>
          <a:bodyPr/>
          <a:lstStyle/>
          <a:p>
            <a:endParaRPr lang="zh-TW" altLang="en-US"/>
          </a:p>
        </p:txBody>
      </p:sp>
      <p:pic>
        <p:nvPicPr>
          <p:cNvPr id="1026" name="Picture 2">
            <a:extLst>
              <a:ext uri="{FF2B5EF4-FFF2-40B4-BE49-F238E27FC236}">
                <a16:creationId xmlns:a16="http://schemas.microsoft.com/office/drawing/2014/main" id="{BB8E4355-E34A-3549-5112-7861EA3C8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9327" y="724412"/>
            <a:ext cx="8622983" cy="3876675"/>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4979DD29-9600-C879-CDFA-0F20CFFDB7E8}"/>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pic>
        <p:nvPicPr>
          <p:cNvPr id="6" name="圖片 5">
            <a:extLst>
              <a:ext uri="{FF2B5EF4-FFF2-40B4-BE49-F238E27FC236}">
                <a16:creationId xmlns:a16="http://schemas.microsoft.com/office/drawing/2014/main" id="{E7E9EC61-5AA2-A147-A37D-2C50470A227D}"/>
              </a:ext>
            </a:extLst>
          </p:cNvPr>
          <p:cNvPicPr>
            <a:picLocks noChangeAspect="1"/>
          </p:cNvPicPr>
          <p:nvPr/>
        </p:nvPicPr>
        <p:blipFill>
          <a:blip r:embed="rId4"/>
          <a:stretch>
            <a:fillRect/>
          </a:stretch>
        </p:blipFill>
        <p:spPr>
          <a:xfrm>
            <a:off x="4384308" y="2005997"/>
            <a:ext cx="6056785" cy="3411474"/>
          </a:xfrm>
          <a:prstGeom prst="rect">
            <a:avLst/>
          </a:prstGeom>
        </p:spPr>
      </p:pic>
    </p:spTree>
    <p:extLst>
      <p:ext uri="{BB962C8B-B14F-4D97-AF65-F5344CB8AC3E}">
        <p14:creationId xmlns:p14="http://schemas.microsoft.com/office/powerpoint/2010/main" val="12231696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92A4AF-137C-330E-CE7B-7FD2BD581B3D}"/>
              </a:ext>
            </a:extLst>
          </p:cNvPr>
          <p:cNvSpPr>
            <a:spLocks noGrp="1"/>
          </p:cNvSpPr>
          <p:nvPr>
            <p:ph type="title"/>
          </p:nvPr>
        </p:nvSpPr>
        <p:spPr/>
        <p:txBody>
          <a:bodyPr/>
          <a:lstStyle/>
          <a:p>
            <a:r>
              <a:rPr lang="zh-TW" altLang="en-US" dirty="0"/>
              <a:t>感想</a:t>
            </a:r>
          </a:p>
        </p:txBody>
      </p:sp>
      <p:sp>
        <p:nvSpPr>
          <p:cNvPr id="3" name="內容版面配置區 2">
            <a:extLst>
              <a:ext uri="{FF2B5EF4-FFF2-40B4-BE49-F238E27FC236}">
                <a16:creationId xmlns:a16="http://schemas.microsoft.com/office/drawing/2014/main" id="{2733B83A-C9B3-5772-1090-A295B836CE3F}"/>
              </a:ext>
            </a:extLst>
          </p:cNvPr>
          <p:cNvSpPr>
            <a:spLocks noGrp="1"/>
          </p:cNvSpPr>
          <p:nvPr>
            <p:ph idx="1"/>
          </p:nvPr>
        </p:nvSpPr>
        <p:spPr/>
        <p:txBody>
          <a:bodyPr>
            <a:normAutofit/>
          </a:bodyPr>
          <a:lstStyle/>
          <a:p>
            <a:pPr>
              <a:lnSpc>
                <a:spcPct val="150000"/>
              </a:lnSpc>
            </a:pPr>
            <a:r>
              <a:rPr lang="zh-TW" altLang="en-US" sz="3000" dirty="0"/>
              <a:t>雖然很肝，但有學到新東西的感覺很好</a:t>
            </a:r>
            <a:endParaRPr lang="en-US" altLang="zh-TW" sz="3000" dirty="0"/>
          </a:p>
          <a:p>
            <a:pPr>
              <a:lnSpc>
                <a:spcPct val="150000"/>
              </a:lnSpc>
            </a:pPr>
            <a:r>
              <a:rPr lang="zh-TW" altLang="en-US" sz="3000" dirty="0"/>
              <a:t>通過設計這個募資網站，我們瞭解了網站</a:t>
            </a:r>
            <a:r>
              <a:rPr lang="en-US" altLang="zh-TW" sz="3000" dirty="0"/>
              <a:t>UI</a:t>
            </a:r>
            <a:r>
              <a:rPr lang="zh-TW" altLang="en-US" sz="3000" dirty="0"/>
              <a:t>和前端技術等多個方面的知識和技能。我們更加熟悉了規劃一個完整網站所需的各種迫切需要和必要的系統與功能。 </a:t>
            </a:r>
          </a:p>
        </p:txBody>
      </p:sp>
      <p:sp>
        <p:nvSpPr>
          <p:cNvPr id="4" name="文字方塊 3">
            <a:extLst>
              <a:ext uri="{FF2B5EF4-FFF2-40B4-BE49-F238E27FC236}">
                <a16:creationId xmlns:a16="http://schemas.microsoft.com/office/drawing/2014/main" id="{B871B621-71A7-0BFE-A20C-11B6B762C999}"/>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104315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8352F89-1A37-2133-6E41-5B7388CCF860}"/>
              </a:ext>
            </a:extLst>
          </p:cNvPr>
          <p:cNvSpPr>
            <a:spLocks noGrp="1"/>
          </p:cNvSpPr>
          <p:nvPr>
            <p:ph type="title"/>
          </p:nvPr>
        </p:nvSpPr>
        <p:spPr>
          <a:xfrm>
            <a:off x="2191870" y="1506071"/>
            <a:ext cx="9155579" cy="3711388"/>
          </a:xfrm>
        </p:spPr>
        <p:txBody>
          <a:bodyPr>
            <a:normAutofit/>
          </a:bodyPr>
          <a:lstStyle/>
          <a:p>
            <a:pPr>
              <a:lnSpc>
                <a:spcPct val="200000"/>
              </a:lnSpc>
            </a:pPr>
            <a:r>
              <a:rPr lang="zh-TW" altLang="en-US" sz="4000" dirty="0"/>
              <a:t>大家一起朝著一個方向努力，</a:t>
            </a:r>
            <a:br>
              <a:rPr lang="en-US" altLang="zh-TW" sz="4000" dirty="0"/>
            </a:br>
            <a:r>
              <a:rPr lang="zh-TW" altLang="en-US" sz="4000" dirty="0"/>
              <a:t>好像不可能的事情，</a:t>
            </a:r>
            <a:br>
              <a:rPr lang="en-US" altLang="zh-TW" sz="4000" dirty="0"/>
            </a:br>
            <a:r>
              <a:rPr lang="zh-TW" altLang="en-US" sz="4000" dirty="0"/>
              <a:t>也變得不是那麼難了</a:t>
            </a:r>
          </a:p>
        </p:txBody>
      </p:sp>
      <p:sp>
        <p:nvSpPr>
          <p:cNvPr id="2" name="文字方塊 1">
            <a:extLst>
              <a:ext uri="{FF2B5EF4-FFF2-40B4-BE49-F238E27FC236}">
                <a16:creationId xmlns:a16="http://schemas.microsoft.com/office/drawing/2014/main" id="{DB4BF905-A9D3-577F-4207-61AB77B98163}"/>
              </a:ext>
            </a:extLst>
          </p:cNvPr>
          <p:cNvSpPr txBox="1"/>
          <p:nvPr/>
        </p:nvSpPr>
        <p:spPr>
          <a:xfrm>
            <a:off x="6949442" y="5862918"/>
            <a:ext cx="2932213" cy="369332"/>
          </a:xfrm>
          <a:prstGeom prst="rect">
            <a:avLst/>
          </a:prstGeom>
          <a:noFill/>
        </p:spPr>
        <p:txBody>
          <a:bodyPr wrap="none" rtlCol="0">
            <a:spAutoFit/>
          </a:bodyPr>
          <a:lstStyle/>
          <a:p>
            <a:r>
              <a:rPr lang="en-US" altLang="zh-TW" i="1" dirty="0"/>
              <a:t>--</a:t>
            </a:r>
            <a:r>
              <a:rPr lang="zh-TW" altLang="en-US" i="1" dirty="0"/>
              <a:t> </a:t>
            </a:r>
            <a:r>
              <a:rPr lang="zh-TW" altLang="en-US" b="0" i="1" dirty="0">
                <a:solidFill>
                  <a:srgbClr val="333333"/>
                </a:solidFill>
                <a:effectLst/>
                <a:latin typeface="Noto Sans" panose="020B0502040204020203" pitchFamily="34" charset="0"/>
              </a:rPr>
              <a:t>倍而兔募資</a:t>
            </a:r>
            <a:r>
              <a:rPr lang="zh-TW" altLang="en-US" i="1" dirty="0">
                <a:solidFill>
                  <a:srgbClr val="333333"/>
                </a:solidFill>
                <a:latin typeface="Noto Sans" panose="020B0502040204020203" pitchFamily="34" charset="0"/>
              </a:rPr>
              <a:t>平台</a:t>
            </a:r>
            <a:r>
              <a:rPr lang="zh-TW" altLang="en-US" i="1" dirty="0">
                <a:solidFill>
                  <a:schemeClr val="bg1">
                    <a:lumMod val="85000"/>
                  </a:schemeClr>
                </a:solidFill>
                <a:latin typeface="Noto Sans" panose="020B0502040204020203" pitchFamily="34" charset="0"/>
              </a:rPr>
              <a:t>研發團隊</a:t>
            </a:r>
            <a:endParaRPr lang="zh-TW" altLang="en-US" i="1" dirty="0">
              <a:solidFill>
                <a:schemeClr val="bg1">
                  <a:lumMod val="85000"/>
                </a:schemeClr>
              </a:solidFill>
            </a:endParaRPr>
          </a:p>
        </p:txBody>
      </p:sp>
    </p:spTree>
    <p:extLst>
      <p:ext uri="{BB962C8B-B14F-4D97-AF65-F5344CB8AC3E}">
        <p14:creationId xmlns:p14="http://schemas.microsoft.com/office/powerpoint/2010/main" val="3090240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41DF436-391F-1FCA-0226-6020962DB486}"/>
              </a:ext>
            </a:extLst>
          </p:cNvPr>
          <p:cNvSpPr>
            <a:spLocks noGrp="1"/>
          </p:cNvSpPr>
          <p:nvPr>
            <p:ph type="title"/>
          </p:nvPr>
        </p:nvSpPr>
        <p:spPr>
          <a:xfrm>
            <a:off x="838200" y="989560"/>
            <a:ext cx="10515600" cy="1325563"/>
          </a:xfrm>
        </p:spPr>
        <p:txBody>
          <a:bodyPr/>
          <a:lstStyle/>
          <a:p>
            <a:pPr algn="ctr"/>
            <a:r>
              <a:rPr lang="zh-TW" altLang="en-US" dirty="0"/>
              <a:t>目　錄</a:t>
            </a:r>
          </a:p>
        </p:txBody>
      </p:sp>
      <p:sp>
        <p:nvSpPr>
          <p:cNvPr id="5" name="內容版面配置區 4">
            <a:extLst>
              <a:ext uri="{FF2B5EF4-FFF2-40B4-BE49-F238E27FC236}">
                <a16:creationId xmlns:a16="http://schemas.microsoft.com/office/drawing/2014/main" id="{1152160B-A6C9-093C-CAF9-A2B5E7CAA55C}"/>
              </a:ext>
            </a:extLst>
          </p:cNvPr>
          <p:cNvSpPr>
            <a:spLocks noGrp="1"/>
          </p:cNvSpPr>
          <p:nvPr>
            <p:ph sz="half" idx="1"/>
          </p:nvPr>
        </p:nvSpPr>
        <p:spPr>
          <a:xfrm>
            <a:off x="838200" y="2450060"/>
            <a:ext cx="5181600" cy="3552707"/>
          </a:xfrm>
        </p:spPr>
        <p:txBody>
          <a:bodyPr>
            <a:normAutofit fontScale="77500" lnSpcReduction="20000"/>
          </a:bodyPr>
          <a:lstStyle/>
          <a:p>
            <a:pPr>
              <a:buBlip>
                <a:blip r:embed="rId3">
                  <a:extLst>
                    <a:ext uri="{96DAC541-7B7A-43D3-8B79-37D633B846F1}">
                      <asvg:svgBlip xmlns:asvg="http://schemas.microsoft.com/office/drawing/2016/SVG/main" r:embed="rId4"/>
                    </a:ext>
                  </a:extLst>
                </a:blip>
              </a:buBlip>
            </a:pPr>
            <a:r>
              <a:rPr lang="zh-TW" altLang="en-US" sz="3600" dirty="0"/>
              <a:t>  創作理念</a:t>
            </a:r>
            <a:endParaRPr lang="en-US" altLang="zh-TW" sz="3600" dirty="0"/>
          </a:p>
          <a:p>
            <a:pPr>
              <a:buBlip>
                <a:blip r:embed="rId3">
                  <a:extLst>
                    <a:ext uri="{96DAC541-7B7A-43D3-8B79-37D633B846F1}">
                      <asvg:svgBlip xmlns:asvg="http://schemas.microsoft.com/office/drawing/2016/SVG/main" r:embed="rId4"/>
                    </a:ext>
                  </a:extLst>
                </a:blip>
              </a:buBlip>
            </a:pPr>
            <a:r>
              <a:rPr lang="zh-TW" altLang="en-US" sz="3600" b="0" i="0" dirty="0">
                <a:effectLst/>
                <a:latin typeface="inherit"/>
              </a:rPr>
              <a:t>  成員介紹</a:t>
            </a:r>
            <a:endParaRPr lang="en-US" altLang="zh-TW" sz="3600" b="0" i="0" dirty="0">
              <a:effectLst/>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概念發想、企劃</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開發過程</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平台展示</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endParaRPr lang="zh-TW" altLang="en-US" sz="3600" dirty="0"/>
          </a:p>
        </p:txBody>
      </p:sp>
      <p:sp>
        <p:nvSpPr>
          <p:cNvPr id="6" name="內容版面配置區 5">
            <a:extLst>
              <a:ext uri="{FF2B5EF4-FFF2-40B4-BE49-F238E27FC236}">
                <a16:creationId xmlns:a16="http://schemas.microsoft.com/office/drawing/2014/main" id="{EC0C840F-90F8-8EB4-71BB-BB53AEA8B384}"/>
              </a:ext>
            </a:extLst>
          </p:cNvPr>
          <p:cNvSpPr>
            <a:spLocks noGrp="1"/>
          </p:cNvSpPr>
          <p:nvPr>
            <p:ph sz="half" idx="2"/>
          </p:nvPr>
        </p:nvSpPr>
        <p:spPr>
          <a:xfrm>
            <a:off x="6172200" y="2450060"/>
            <a:ext cx="5181600" cy="3552707"/>
          </a:xfrm>
        </p:spPr>
        <p:txBody>
          <a:bodyPr vert="horz" lIns="91440" tIns="45720" rIns="91440" bIns="45720" rtlCol="0">
            <a:normAutofit fontScale="77500" lnSpcReduction="20000"/>
          </a:bodyPr>
          <a:lstStyle/>
          <a:p>
            <a:pPr>
              <a:buBlip>
                <a:blip r:embed="rId5">
                  <a:extLst>
                    <a:ext uri="{96DAC541-7B7A-43D3-8B79-37D633B846F1}">
                      <asvg:svgBlip xmlns:asvg="http://schemas.microsoft.com/office/drawing/2016/SVG/main" r:embed="rId6"/>
                    </a:ext>
                  </a:extLst>
                </a:blip>
              </a:buBlip>
            </a:pPr>
            <a:r>
              <a:rPr lang="zh-TW" altLang="en-US" sz="3600" dirty="0"/>
              <a:t>  使用技術</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遇到問題</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最喜歡的點、巧思</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心得</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其他 </a:t>
            </a:r>
            <a:r>
              <a:rPr lang="en-US" altLang="zh-TW" sz="3600" dirty="0"/>
              <a:t>(</a:t>
            </a:r>
            <a:r>
              <a:rPr lang="zh-TW" altLang="en-US" sz="3600" dirty="0"/>
              <a:t>時間規劃</a:t>
            </a:r>
            <a:r>
              <a:rPr lang="en-US" altLang="zh-TW" sz="3600" dirty="0"/>
              <a:t>)</a:t>
            </a:r>
            <a:endParaRPr lang="zh-TW" altLang="en-US" sz="3600" dirty="0"/>
          </a:p>
        </p:txBody>
      </p:sp>
      <p:pic>
        <p:nvPicPr>
          <p:cNvPr id="2" name="圖形 1">
            <a:extLst>
              <a:ext uri="{FF2B5EF4-FFF2-40B4-BE49-F238E27FC236}">
                <a16:creationId xmlns:a16="http://schemas.microsoft.com/office/drawing/2014/main" id="{6C6B0655-057B-1B71-6AF7-B2F5977FE2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18518" y="4936577"/>
            <a:ext cx="1619250" cy="1619250"/>
          </a:xfrm>
          <a:prstGeom prst="rect">
            <a:avLst/>
          </a:prstGeom>
        </p:spPr>
      </p:pic>
      <p:pic>
        <p:nvPicPr>
          <p:cNvPr id="3" name="圖形 2">
            <a:extLst>
              <a:ext uri="{FF2B5EF4-FFF2-40B4-BE49-F238E27FC236}">
                <a16:creationId xmlns:a16="http://schemas.microsoft.com/office/drawing/2014/main" id="{B7A84C93-7B3D-B190-FD40-E93E57EF8C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05450" y="302173"/>
            <a:ext cx="1028700" cy="552450"/>
          </a:xfrm>
          <a:prstGeom prst="rect">
            <a:avLst/>
          </a:prstGeom>
        </p:spPr>
      </p:pic>
    </p:spTree>
    <p:extLst>
      <p:ext uri="{BB962C8B-B14F-4D97-AF65-F5344CB8AC3E}">
        <p14:creationId xmlns:p14="http://schemas.microsoft.com/office/powerpoint/2010/main" val="4211583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F71E60-12CB-3001-E4F2-418B22DC91B0}"/>
              </a:ext>
            </a:extLst>
          </p:cNvPr>
          <p:cNvSpPr>
            <a:spLocks noGrp="1"/>
          </p:cNvSpPr>
          <p:nvPr>
            <p:ph type="title"/>
          </p:nvPr>
        </p:nvSpPr>
        <p:spPr>
          <a:xfrm>
            <a:off x="8153400" y="1128094"/>
            <a:ext cx="3434180" cy="1415270"/>
          </a:xfrm>
        </p:spPr>
        <p:txBody>
          <a:bodyPr anchor="t">
            <a:normAutofit/>
          </a:bodyPr>
          <a:lstStyle/>
          <a:p>
            <a:r>
              <a:rPr lang="zh-TW" altLang="en-US" sz="3200" dirty="0"/>
              <a:t>一切的起點 </a:t>
            </a:r>
            <a:r>
              <a:rPr lang="en-US" altLang="zh-TW" sz="3200" dirty="0"/>
              <a:t>...</a:t>
            </a:r>
            <a:endParaRPr lang="zh-TW" altLang="en-US" sz="3200" dirty="0"/>
          </a:p>
        </p:txBody>
      </p:sp>
      <p:sp>
        <p:nvSpPr>
          <p:cNvPr id="32" name="Rectangle 9">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一張含有 服裝, 人員, 室內, 場景 的圖片&#10;&#10;自動產生的描述">
            <a:extLst>
              <a:ext uri="{FF2B5EF4-FFF2-40B4-BE49-F238E27FC236}">
                <a16:creationId xmlns:a16="http://schemas.microsoft.com/office/drawing/2014/main" id="{B7AF01F4-97BA-AA84-4811-7E0F9EB1C0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 t="18533" r="471"/>
          <a:stretch/>
        </p:blipFill>
        <p:spPr bwMode="auto">
          <a:xfrm>
            <a:off x="669235" y="2000757"/>
            <a:ext cx="6221895" cy="286310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內容版面配置區 4">
            <a:extLst>
              <a:ext uri="{FF2B5EF4-FFF2-40B4-BE49-F238E27FC236}">
                <a16:creationId xmlns:a16="http://schemas.microsoft.com/office/drawing/2014/main" id="{9F36E2A2-4628-064C-344A-BF63BBE49EA0}"/>
              </a:ext>
            </a:extLst>
          </p:cNvPr>
          <p:cNvSpPr>
            <a:spLocks noGrp="1"/>
          </p:cNvSpPr>
          <p:nvPr>
            <p:ph idx="1"/>
          </p:nvPr>
        </p:nvSpPr>
        <p:spPr>
          <a:xfrm>
            <a:off x="8153400" y="2045347"/>
            <a:ext cx="3434180" cy="3599019"/>
          </a:xfrm>
        </p:spPr>
        <p:txBody>
          <a:bodyPr>
            <a:normAutofit/>
          </a:bodyPr>
          <a:lstStyle/>
          <a:p>
            <a:pPr marL="0" indent="0">
              <a:buNone/>
            </a:pPr>
            <a:r>
              <a:rPr lang="zh-TW" altLang="en-US" dirty="0"/>
              <a:t>首次相見歡 </a:t>
            </a:r>
            <a:r>
              <a:rPr lang="en-US" altLang="zh-TW" dirty="0"/>
              <a:t>- </a:t>
            </a:r>
            <a:r>
              <a:rPr lang="zh-TW" altLang="en-US" dirty="0"/>
              <a:t>認識彼此，決定了未來三個多月燃燒生命的專題題目：募資網站！</a:t>
            </a:r>
          </a:p>
        </p:txBody>
      </p:sp>
    </p:spTree>
    <p:extLst>
      <p:ext uri="{BB962C8B-B14F-4D97-AF65-F5344CB8AC3E}">
        <p14:creationId xmlns:p14="http://schemas.microsoft.com/office/powerpoint/2010/main" val="20983908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CD1ABD-9687-C8F2-71CB-1B571315F543}"/>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創作理念</a:t>
            </a:r>
            <a:endParaRPr lang="zh-TW" altLang="en-US" dirty="0"/>
          </a:p>
        </p:txBody>
      </p:sp>
      <p:sp>
        <p:nvSpPr>
          <p:cNvPr id="16" name="文字版面配置區 15">
            <a:extLst>
              <a:ext uri="{FF2B5EF4-FFF2-40B4-BE49-F238E27FC236}">
                <a16:creationId xmlns:a16="http://schemas.microsoft.com/office/drawing/2014/main" id="{C74C5279-731B-3CB5-A1E1-9014B4FDC636}"/>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756853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052FC722-ECE5-B741-776F-D34D51406E46}"/>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創作理念</a:t>
            </a:r>
            <a:endParaRPr lang="zh-TW" altLang="en-US" dirty="0"/>
          </a:p>
        </p:txBody>
      </p:sp>
      <p:sp>
        <p:nvSpPr>
          <p:cNvPr id="7" name="內容版面配置區 6">
            <a:extLst>
              <a:ext uri="{FF2B5EF4-FFF2-40B4-BE49-F238E27FC236}">
                <a16:creationId xmlns:a16="http://schemas.microsoft.com/office/drawing/2014/main" id="{11457248-1963-08FE-CCD7-1316865CB614}"/>
              </a:ext>
            </a:extLst>
          </p:cNvPr>
          <p:cNvSpPr>
            <a:spLocks noGrp="1"/>
          </p:cNvSpPr>
          <p:nvPr>
            <p:ph sz="half" idx="1"/>
          </p:nvPr>
        </p:nvSpPr>
        <p:spPr/>
        <p:txBody>
          <a:bodyPr/>
          <a:lstStyle/>
          <a:p>
            <a:r>
              <a:rPr lang="zh-TW" altLang="en-US" dirty="0"/>
              <a:t>我們深信每個人都是獨一無二的，因此我們希望提供了一個優質平台，讓每個人都能夠自由地發揮想像力。</a:t>
            </a:r>
          </a:p>
          <a:p>
            <a:endParaRPr lang="zh-TW" altLang="en-US" dirty="0"/>
          </a:p>
        </p:txBody>
      </p:sp>
      <p:sp>
        <p:nvSpPr>
          <p:cNvPr id="8" name="內容版面配置區 7">
            <a:extLst>
              <a:ext uri="{FF2B5EF4-FFF2-40B4-BE49-F238E27FC236}">
                <a16:creationId xmlns:a16="http://schemas.microsoft.com/office/drawing/2014/main" id="{807B4E05-FCD9-1407-F32D-F0C1C08A530B}"/>
              </a:ext>
            </a:extLst>
          </p:cNvPr>
          <p:cNvSpPr>
            <a:spLocks noGrp="1"/>
          </p:cNvSpPr>
          <p:nvPr>
            <p:ph sz="half" idx="2"/>
          </p:nvPr>
        </p:nvSpPr>
        <p:spPr/>
        <p:txBody>
          <a:bodyPr/>
          <a:lstStyle/>
          <a:p>
            <a:r>
              <a:rPr lang="zh-TW" altLang="en-US" dirty="0"/>
              <a:t>我們樂於協助，除了提供經濟上的資源，我們更希望創造一個充滿互信、分享和支援的社群。</a:t>
            </a:r>
          </a:p>
          <a:p>
            <a:endParaRPr lang="zh-TW" altLang="en-US" dirty="0"/>
          </a:p>
        </p:txBody>
      </p:sp>
    </p:spTree>
    <p:extLst>
      <p:ext uri="{BB962C8B-B14F-4D97-AF65-F5344CB8AC3E}">
        <p14:creationId xmlns:p14="http://schemas.microsoft.com/office/powerpoint/2010/main" val="504524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概念發想</a:t>
            </a:r>
            <a:endParaRPr lang="zh-TW" altLang="en-US" dirty="0"/>
          </a:p>
        </p:txBody>
      </p:sp>
      <p:sp>
        <p:nvSpPr>
          <p:cNvPr id="3" name="內容版面配置區 2">
            <a:extLst>
              <a:ext uri="{FF2B5EF4-FFF2-40B4-BE49-F238E27FC236}">
                <a16:creationId xmlns:a16="http://schemas.microsoft.com/office/drawing/2014/main" id="{4D5D74B5-AE6D-AFBA-F767-24460855B972}"/>
              </a:ext>
            </a:extLst>
          </p:cNvPr>
          <p:cNvSpPr>
            <a:spLocks noGrp="1"/>
          </p:cNvSpPr>
          <p:nvPr>
            <p:ph idx="1"/>
          </p:nvPr>
        </p:nvSpPr>
        <p:spPr/>
        <p:txBody>
          <a:bodyPr>
            <a:normAutofit/>
          </a:bodyPr>
          <a:lstStyle/>
          <a:p>
            <a:endParaRPr lang="zh-TW" altLang="en-US" sz="2600" dirty="0"/>
          </a:p>
        </p:txBody>
      </p:sp>
      <p:pic>
        <p:nvPicPr>
          <p:cNvPr id="3074" name="Picture 2" descr="圖片">
            <a:extLst>
              <a:ext uri="{FF2B5EF4-FFF2-40B4-BE49-F238E27FC236}">
                <a16:creationId xmlns:a16="http://schemas.microsoft.com/office/drawing/2014/main" id="{159D65B3-662D-2FFD-80F7-949CDFC33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59442"/>
            <a:ext cx="3731057" cy="22107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圖片">
            <a:extLst>
              <a:ext uri="{FF2B5EF4-FFF2-40B4-BE49-F238E27FC236}">
                <a16:creationId xmlns:a16="http://schemas.microsoft.com/office/drawing/2014/main" id="{C9E81E3A-6E47-27AD-42FC-640EFC30FF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478" y="4035029"/>
            <a:ext cx="4586705" cy="22107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1556CA6-4EED-3278-7949-E623CED8AA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1244115" y="4027491"/>
            <a:ext cx="4176662" cy="23420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圖片">
            <a:extLst>
              <a:ext uri="{FF2B5EF4-FFF2-40B4-BE49-F238E27FC236}">
                <a16:creationId xmlns:a16="http://schemas.microsoft.com/office/drawing/2014/main" id="{8306056B-F38E-C9CB-3722-75612CC0EF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1163" y="2530713"/>
            <a:ext cx="3345465" cy="22107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9AF6CEE5-E8D3-0144-7A0B-47B5DCBFD8A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8485"/>
          <a:stretch/>
        </p:blipFill>
        <p:spPr bwMode="auto">
          <a:xfrm>
            <a:off x="7422459" y="2015197"/>
            <a:ext cx="3857094" cy="2193659"/>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40E9467F-2A9A-E029-7368-6EDA21EA0EA3}"/>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32914293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4B8FE7-8769-C0A5-CF19-A64166CBB5F6}"/>
              </a:ext>
            </a:extLst>
          </p:cNvPr>
          <p:cNvSpPr>
            <a:spLocks noGrp="1"/>
          </p:cNvSpPr>
          <p:nvPr>
            <p:ph type="title"/>
          </p:nvPr>
        </p:nvSpPr>
        <p:spPr/>
        <p:txBody>
          <a:bodyPr/>
          <a:lstStyle/>
          <a:p>
            <a:r>
              <a:rPr lang="zh-TW" altLang="en-US" dirty="0"/>
              <a:t>網站外觀設計</a:t>
            </a:r>
          </a:p>
        </p:txBody>
      </p:sp>
      <p:sp>
        <p:nvSpPr>
          <p:cNvPr id="3" name="內容版面配置區 2">
            <a:extLst>
              <a:ext uri="{FF2B5EF4-FFF2-40B4-BE49-F238E27FC236}">
                <a16:creationId xmlns:a16="http://schemas.microsoft.com/office/drawing/2014/main" id="{658741C3-8B40-6395-210D-C1FF095A0DAC}"/>
              </a:ext>
            </a:extLst>
          </p:cNvPr>
          <p:cNvSpPr>
            <a:spLocks noGrp="1"/>
          </p:cNvSpPr>
          <p:nvPr>
            <p:ph sz="half" idx="1"/>
          </p:nvPr>
        </p:nvSpPr>
        <p:spPr/>
        <p:txBody>
          <a:bodyPr>
            <a:normAutofit/>
          </a:bodyPr>
          <a:lstStyle/>
          <a:p>
            <a:pPr marL="0" indent="0">
              <a:lnSpc>
                <a:spcPct val="150000"/>
              </a:lnSpc>
              <a:buNone/>
            </a:pPr>
            <a:r>
              <a:rPr lang="zh-TW" altLang="en-US" sz="3000" dirty="0"/>
              <a:t>創意設計</a:t>
            </a:r>
            <a:endParaRPr lang="en-US" altLang="zh-TW" sz="3000" dirty="0"/>
          </a:p>
          <a:p>
            <a:pPr>
              <a:lnSpc>
                <a:spcPct val="150000"/>
              </a:lnSpc>
            </a:pPr>
            <a:r>
              <a:rPr lang="zh-TW" altLang="en-US" sz="3000" dirty="0"/>
              <a:t>結合現有的優秀募資平台，網站的</a:t>
            </a:r>
            <a:r>
              <a:rPr lang="en-US" altLang="zh-TW" sz="3000" dirty="0"/>
              <a:t>UI</a:t>
            </a:r>
            <a:r>
              <a:rPr lang="zh-TW" altLang="en-US" sz="3000" dirty="0"/>
              <a:t>設計風格注重簡潔與大氣，具有更高的品質表現。</a:t>
            </a:r>
            <a:endParaRPr lang="en-US" altLang="zh-TW" sz="3000" dirty="0"/>
          </a:p>
        </p:txBody>
      </p:sp>
      <p:sp>
        <p:nvSpPr>
          <p:cNvPr id="4" name="內容版面配置區 3">
            <a:extLst>
              <a:ext uri="{FF2B5EF4-FFF2-40B4-BE49-F238E27FC236}">
                <a16:creationId xmlns:a16="http://schemas.microsoft.com/office/drawing/2014/main" id="{9DE5431B-96D3-35FD-4E10-3BBF91BFCF2C}"/>
              </a:ext>
            </a:extLst>
          </p:cNvPr>
          <p:cNvSpPr>
            <a:spLocks noGrp="1"/>
          </p:cNvSpPr>
          <p:nvPr>
            <p:ph sz="half" idx="2"/>
          </p:nvPr>
        </p:nvSpPr>
        <p:spPr/>
        <p:txBody>
          <a:bodyPr>
            <a:normAutofit/>
          </a:bodyPr>
          <a:lstStyle/>
          <a:p>
            <a:pPr marL="0" indent="0">
              <a:lnSpc>
                <a:spcPct val="150000"/>
              </a:lnSpc>
              <a:buNone/>
            </a:pPr>
            <a:r>
              <a:rPr lang="zh-TW" altLang="en-US" sz="3000" dirty="0"/>
              <a:t>童趣元素</a:t>
            </a:r>
            <a:endParaRPr lang="en-US" altLang="zh-TW" sz="3000" dirty="0"/>
          </a:p>
          <a:p>
            <a:pPr>
              <a:lnSpc>
                <a:spcPct val="150000"/>
              </a:lnSpc>
            </a:pPr>
            <a:r>
              <a:rPr lang="zh-TW" altLang="en-US" sz="3000" dirty="0"/>
              <a:t>把童趣元素融入網站設計中，突顯慈善事業的善意和關懷，讓人耳目一新。</a:t>
            </a:r>
          </a:p>
          <a:p>
            <a:pPr>
              <a:lnSpc>
                <a:spcPct val="150000"/>
              </a:lnSpc>
            </a:pPr>
            <a:endParaRPr lang="zh-TW" altLang="en-US" sz="3000" dirty="0"/>
          </a:p>
        </p:txBody>
      </p:sp>
      <p:sp>
        <p:nvSpPr>
          <p:cNvPr id="5" name="文字方塊 4">
            <a:extLst>
              <a:ext uri="{FF2B5EF4-FFF2-40B4-BE49-F238E27FC236}">
                <a16:creationId xmlns:a16="http://schemas.microsoft.com/office/drawing/2014/main" id="{5DF9374E-7CEB-E213-FBD2-80880816CFA5}"/>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41785820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6927693-B869-B35B-2AB0-DC38E935769E}"/>
              </a:ext>
            </a:extLst>
          </p:cNvPr>
          <p:cNvSpPr>
            <a:spLocks noGrp="1"/>
          </p:cNvSpPr>
          <p:nvPr>
            <p:ph type="title"/>
          </p:nvPr>
        </p:nvSpPr>
        <p:spPr>
          <a:xfrm>
            <a:off x="1493132" y="365125"/>
            <a:ext cx="9860667" cy="1325563"/>
          </a:xfrm>
        </p:spPr>
        <p:txBody>
          <a:bodyPr/>
          <a:lstStyle/>
          <a:p>
            <a:r>
              <a:rPr lang="zh-TW" altLang="en-US" dirty="0"/>
              <a:t>網站風格</a:t>
            </a:r>
          </a:p>
        </p:txBody>
      </p:sp>
      <p:sp>
        <p:nvSpPr>
          <p:cNvPr id="5" name="文字版面配置區 4">
            <a:extLst>
              <a:ext uri="{FF2B5EF4-FFF2-40B4-BE49-F238E27FC236}">
                <a16:creationId xmlns:a16="http://schemas.microsoft.com/office/drawing/2014/main" id="{27AC0867-7E6A-4A55-CE31-4BB80B466CF9}"/>
              </a:ext>
            </a:extLst>
          </p:cNvPr>
          <p:cNvSpPr>
            <a:spLocks noGrp="1"/>
          </p:cNvSpPr>
          <p:nvPr>
            <p:ph idx="1"/>
          </p:nvPr>
        </p:nvSpPr>
        <p:spPr>
          <a:xfrm>
            <a:off x="8273845" y="1825625"/>
            <a:ext cx="3079954" cy="4351338"/>
          </a:xfrm>
        </p:spPr>
        <p:txBody>
          <a:bodyPr/>
          <a:lstStyle/>
          <a:p>
            <a:pPr>
              <a:lnSpc>
                <a:spcPct val="150000"/>
              </a:lnSpc>
            </a:pPr>
            <a:r>
              <a:rPr lang="zh-TW" altLang="en-US" dirty="0">
                <a:latin typeface="+mn-ea"/>
              </a:rPr>
              <a:t>童趣風格</a:t>
            </a:r>
            <a:endParaRPr lang="en-US" altLang="zh-TW" dirty="0">
              <a:latin typeface="+mn-ea"/>
            </a:endParaRPr>
          </a:p>
          <a:p>
            <a:pPr>
              <a:lnSpc>
                <a:spcPct val="150000"/>
              </a:lnSpc>
            </a:pPr>
            <a:r>
              <a:rPr lang="zh-TW" altLang="en-US" dirty="0"/>
              <a:t>溫暖的色調</a:t>
            </a:r>
            <a:endParaRPr lang="en-US" altLang="zh-TW" dirty="0"/>
          </a:p>
          <a:p>
            <a:pPr>
              <a:lnSpc>
                <a:spcPct val="150000"/>
              </a:lnSpc>
            </a:pPr>
            <a:r>
              <a:rPr lang="zh-TW" altLang="en-US" dirty="0"/>
              <a:t>明亮的色彩</a:t>
            </a:r>
          </a:p>
          <a:p>
            <a:pPr>
              <a:lnSpc>
                <a:spcPct val="150000"/>
              </a:lnSpc>
            </a:pPr>
            <a:endParaRPr lang="zh-TW" altLang="en-US" dirty="0"/>
          </a:p>
        </p:txBody>
      </p:sp>
      <p:pic>
        <p:nvPicPr>
          <p:cNvPr id="17" name="內容版面配置區 9" descr="一張含有 文字, 螢幕擷取畫面, 標誌, 字型 的圖片&#10;&#10;自動產生的描述">
            <a:extLst>
              <a:ext uri="{FF2B5EF4-FFF2-40B4-BE49-F238E27FC236}">
                <a16:creationId xmlns:a16="http://schemas.microsoft.com/office/drawing/2014/main" id="{05DB53F9-73A4-0CF9-C00E-A3A39B7F1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23413"/>
            <a:ext cx="7010633" cy="3955762"/>
          </a:xfrm>
          <a:prstGeom prst="rect">
            <a:avLst/>
          </a:prstGeom>
        </p:spPr>
      </p:pic>
    </p:spTree>
    <p:extLst>
      <p:ext uri="{BB962C8B-B14F-4D97-AF65-F5344CB8AC3E}">
        <p14:creationId xmlns:p14="http://schemas.microsoft.com/office/powerpoint/2010/main" val="2160716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028BD7-141B-3196-CB3F-60FFF90DB89E}"/>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概念發想、企劃</a:t>
            </a:r>
            <a:endParaRPr lang="zh-TW" altLang="en-US" dirty="0"/>
          </a:p>
        </p:txBody>
      </p:sp>
      <p:sp>
        <p:nvSpPr>
          <p:cNvPr id="4" name="文字版面配置區 3">
            <a:extLst>
              <a:ext uri="{FF2B5EF4-FFF2-40B4-BE49-F238E27FC236}">
                <a16:creationId xmlns:a16="http://schemas.microsoft.com/office/drawing/2014/main" id="{F56ECA60-5ED7-AD3D-A7C5-A553B73AAC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268607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4990BC-16F8-8ED7-271A-D666B867B3DA}"/>
              </a:ext>
            </a:extLst>
          </p:cNvPr>
          <p:cNvSpPr>
            <a:spLocks noGrp="1"/>
          </p:cNvSpPr>
          <p:nvPr>
            <p:ph type="title"/>
          </p:nvPr>
        </p:nvSpPr>
        <p:spPr/>
        <p:txBody>
          <a:bodyPr>
            <a:normAutofit/>
          </a:bodyPr>
          <a:lstStyle/>
          <a:p>
            <a:pPr rtl="0" eaLnBrk="1" latinLnBrk="0" hangingPunct="1"/>
            <a:r>
              <a:rPr lang="zh-TW" altLang="en-US" sz="4400" dirty="0"/>
              <a:t>平台設計</a:t>
            </a:r>
            <a:endParaRPr lang="zh-TW" altLang="en-US" dirty="0"/>
          </a:p>
        </p:txBody>
      </p:sp>
      <p:sp>
        <p:nvSpPr>
          <p:cNvPr id="4" name="文字版面配置區 3">
            <a:extLst>
              <a:ext uri="{FF2B5EF4-FFF2-40B4-BE49-F238E27FC236}">
                <a16:creationId xmlns:a16="http://schemas.microsoft.com/office/drawing/2014/main" id="{1848C6D2-4F20-6D84-0340-4954C79638C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675605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a:extLst>
              <a:ext uri="{FF2B5EF4-FFF2-40B4-BE49-F238E27FC236}">
                <a16:creationId xmlns:a16="http://schemas.microsoft.com/office/drawing/2014/main" id="{454EC5A3-75EF-2099-0C6E-230510CA9BD0}"/>
              </a:ext>
            </a:extLst>
          </p:cNvPr>
          <p:cNvSpPr>
            <a:spLocks noGrp="1"/>
          </p:cNvSpPr>
          <p:nvPr>
            <p:ph type="title"/>
          </p:nvPr>
        </p:nvSpPr>
        <p:spPr/>
        <p:txBody>
          <a:bodyPr/>
          <a:lstStyle/>
          <a:p>
            <a:endParaRPr lang="zh-TW" altLang="en-US"/>
          </a:p>
        </p:txBody>
      </p:sp>
      <p:sp>
        <p:nvSpPr>
          <p:cNvPr id="14" name="內容版面配置區 13">
            <a:extLst>
              <a:ext uri="{FF2B5EF4-FFF2-40B4-BE49-F238E27FC236}">
                <a16:creationId xmlns:a16="http://schemas.microsoft.com/office/drawing/2014/main" id="{A7682861-7006-EBC7-EFCF-1E10DF10D946}"/>
              </a:ext>
            </a:extLst>
          </p:cNvPr>
          <p:cNvSpPr>
            <a:spLocks noGrp="1"/>
          </p:cNvSpPr>
          <p:nvPr>
            <p:ph sz="half" idx="1"/>
          </p:nvPr>
        </p:nvSpPr>
        <p:spPr/>
        <p:txBody>
          <a:bodyPr/>
          <a:lstStyle/>
          <a:p>
            <a:endParaRPr lang="zh-TW" altLang="en-US"/>
          </a:p>
        </p:txBody>
      </p:sp>
      <p:sp>
        <p:nvSpPr>
          <p:cNvPr id="15" name="內容版面配置區 14">
            <a:extLst>
              <a:ext uri="{FF2B5EF4-FFF2-40B4-BE49-F238E27FC236}">
                <a16:creationId xmlns:a16="http://schemas.microsoft.com/office/drawing/2014/main" id="{9AB2C91E-9C10-EA65-22AB-A91A11387C87}"/>
              </a:ext>
            </a:extLst>
          </p:cNvPr>
          <p:cNvSpPr>
            <a:spLocks noGrp="1"/>
          </p:cNvSpPr>
          <p:nvPr>
            <p:ph sz="half" idx="14"/>
          </p:nvPr>
        </p:nvSpPr>
        <p:spPr>
          <a:solidFill>
            <a:srgbClr val="E2EBF5">
              <a:alpha val="50196"/>
            </a:srgbClr>
          </a:solidFill>
        </p:spPr>
        <p:txBody>
          <a:bodyPr/>
          <a:lstStyle/>
          <a:p>
            <a:endParaRPr lang="zh-TW" altLang="en-US" dirty="0"/>
          </a:p>
        </p:txBody>
      </p:sp>
      <p:sp>
        <p:nvSpPr>
          <p:cNvPr id="16" name="內容版面配置區 15">
            <a:extLst>
              <a:ext uri="{FF2B5EF4-FFF2-40B4-BE49-F238E27FC236}">
                <a16:creationId xmlns:a16="http://schemas.microsoft.com/office/drawing/2014/main" id="{7F7C1710-3DEE-A40E-F4A7-684079444050}"/>
              </a:ext>
            </a:extLst>
          </p:cNvPr>
          <p:cNvSpPr>
            <a:spLocks noGrp="1"/>
          </p:cNvSpPr>
          <p:nvPr>
            <p:ph sz="half" idx="15"/>
          </p:nvPr>
        </p:nvSpPr>
        <p:spPr/>
        <p:txBody>
          <a:bodyPr/>
          <a:lstStyle/>
          <a:p>
            <a:endParaRPr lang="zh-TW" altLang="en-US"/>
          </a:p>
        </p:txBody>
      </p:sp>
    </p:spTree>
    <p:extLst>
      <p:ext uri="{BB962C8B-B14F-4D97-AF65-F5344CB8AC3E}">
        <p14:creationId xmlns:p14="http://schemas.microsoft.com/office/powerpoint/2010/main" val="3747633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dirty="0"/>
              <a:t>過程</a:t>
            </a:r>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417293"/>
            <a:ext cx="2738718"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200" b="1" dirty="0"/>
          </a:p>
          <a:p>
            <a:pPr marL="0" indent="0" algn="ctr">
              <a:lnSpc>
                <a:spcPct val="150000"/>
              </a:lnSpc>
              <a:buFont typeface="Arial" panose="020B0604020202020204" pitchFamily="34" charset="0"/>
              <a:buNone/>
            </a:pPr>
            <a:r>
              <a:rPr lang="zh-TW" altLang="en-US" sz="3200" dirty="0"/>
              <a:t>規劃</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417293"/>
            <a:ext cx="2528046"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200" dirty="0"/>
              <a:t>設計</a:t>
            </a:r>
            <a:endParaRPr lang="zh-TW" altLang="en-US" sz="3000" dirty="0"/>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417293"/>
            <a:ext cx="2528045"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2800" b="1" dirty="0"/>
          </a:p>
          <a:p>
            <a:pPr marL="0" indent="0" algn="ctr">
              <a:buNone/>
            </a:pPr>
            <a:r>
              <a:rPr lang="zh-TW" altLang="en-US" dirty="0"/>
              <a:t>開發</a:t>
            </a:r>
            <a:endParaRPr lang="zh-TW" altLang="en-US" sz="2800" dirty="0"/>
          </a:p>
        </p:txBody>
      </p:sp>
      <p:sp>
        <p:nvSpPr>
          <p:cNvPr id="3" name="文字方塊 2">
            <a:extLst>
              <a:ext uri="{FF2B5EF4-FFF2-40B4-BE49-F238E27FC236}">
                <a16:creationId xmlns:a16="http://schemas.microsoft.com/office/drawing/2014/main" id="{E9F09027-0F02-6B52-224F-E549D57B311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1842666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概念發想</a:t>
            </a:r>
            <a:endParaRPr lang="zh-TW" altLang="en-US" dirty="0"/>
          </a:p>
        </p:txBody>
      </p:sp>
      <p:sp>
        <p:nvSpPr>
          <p:cNvPr id="11" name="內容版面配置區 10">
            <a:extLst>
              <a:ext uri="{FF2B5EF4-FFF2-40B4-BE49-F238E27FC236}">
                <a16:creationId xmlns:a16="http://schemas.microsoft.com/office/drawing/2014/main" id="{6E98A8DC-9F42-A377-EEE2-B093465A3B5E}"/>
              </a:ext>
            </a:extLst>
          </p:cNvPr>
          <p:cNvSpPr>
            <a:spLocks noGrp="1"/>
          </p:cNvSpPr>
          <p:nvPr>
            <p:ph idx="1"/>
          </p:nvPr>
        </p:nvSpPr>
        <p:spPr/>
        <p:txBody>
          <a:bodyPr/>
          <a:lstStyle/>
          <a:p>
            <a:endParaRPr lang="zh-TW" altLang="en-US" dirty="0"/>
          </a:p>
        </p:txBody>
      </p:sp>
      <p:sp>
        <p:nvSpPr>
          <p:cNvPr id="8" name="文字方塊 7">
            <a:extLst>
              <a:ext uri="{FF2B5EF4-FFF2-40B4-BE49-F238E27FC236}">
                <a16:creationId xmlns:a16="http://schemas.microsoft.com/office/drawing/2014/main" id="{5B6D6220-5D97-0B8F-E9C0-35A715962317}"/>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grpSp>
        <p:nvGrpSpPr>
          <p:cNvPr id="3" name="群組 2">
            <a:extLst>
              <a:ext uri="{FF2B5EF4-FFF2-40B4-BE49-F238E27FC236}">
                <a16:creationId xmlns:a16="http://schemas.microsoft.com/office/drawing/2014/main" id="{A2709CEC-F7A9-4DE9-0DFD-4D6ABB640AA7}"/>
              </a:ext>
            </a:extLst>
          </p:cNvPr>
          <p:cNvGrpSpPr/>
          <p:nvPr/>
        </p:nvGrpSpPr>
        <p:grpSpPr>
          <a:xfrm>
            <a:off x="6154056" y="1531034"/>
            <a:ext cx="5544132" cy="4928795"/>
            <a:chOff x="18137652" y="-7230397"/>
            <a:chExt cx="14035846" cy="12478024"/>
          </a:xfrm>
        </p:grpSpPr>
        <p:pic>
          <p:nvPicPr>
            <p:cNvPr id="1026" name="Picture 2">
              <a:extLst>
                <a:ext uri="{FF2B5EF4-FFF2-40B4-BE49-F238E27FC236}">
                  <a16:creationId xmlns:a16="http://schemas.microsoft.com/office/drawing/2014/main" id="{CF9D9540-3A4B-E113-3DE2-24BEF4F78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37652" y="-7230397"/>
              <a:ext cx="6840000" cy="329022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89C94FAE-4803-02CA-AAAA-96793A5EB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37652" y="-4034494"/>
              <a:ext cx="6840000" cy="27309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585D21-F361-1E0D-C42C-4A70E2195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37652" y="-1315222"/>
              <a:ext cx="6840000" cy="336069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CF8B7E90-D886-6D64-7116-CF14E64FE6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37652" y="1940718"/>
              <a:ext cx="6840000" cy="330690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B1E3B58B-AB9A-4219-E800-957D498D1E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33497" y="-6973186"/>
              <a:ext cx="6840001" cy="62159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09D9E1A-CDFD-A9F2-0E4E-DB1EBC833D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33497" y="-813021"/>
              <a:ext cx="6840001" cy="6021898"/>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矩形 9">
            <a:extLst>
              <a:ext uri="{FF2B5EF4-FFF2-40B4-BE49-F238E27FC236}">
                <a16:creationId xmlns:a16="http://schemas.microsoft.com/office/drawing/2014/main" id="{73CA577F-1412-A4F7-BD8C-29F3BBBF39A5}"/>
              </a:ext>
            </a:extLst>
          </p:cNvPr>
          <p:cNvSpPr/>
          <p:nvPr/>
        </p:nvSpPr>
        <p:spPr>
          <a:xfrm>
            <a:off x="5571922" y="709849"/>
            <a:ext cx="6708400" cy="6604211"/>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6">
            <a:extLst>
              <a:ext uri="{FF2B5EF4-FFF2-40B4-BE49-F238E27FC236}">
                <a16:creationId xmlns:a16="http://schemas.microsoft.com/office/drawing/2014/main" id="{E9A7569E-CCB8-9E78-2AF5-1A58AD54AE6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6600" b="53196"/>
          <a:stretch/>
        </p:blipFill>
        <p:spPr bwMode="auto">
          <a:xfrm>
            <a:off x="838200" y="2098944"/>
            <a:ext cx="6738257" cy="18494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3" name="群組 12">
            <a:extLst>
              <a:ext uri="{FF2B5EF4-FFF2-40B4-BE49-F238E27FC236}">
                <a16:creationId xmlns:a16="http://schemas.microsoft.com/office/drawing/2014/main" id="{A374124B-39C0-0DEC-6D3B-121347A8B70B}"/>
              </a:ext>
            </a:extLst>
          </p:cNvPr>
          <p:cNvGrpSpPr/>
          <p:nvPr/>
        </p:nvGrpSpPr>
        <p:grpSpPr>
          <a:xfrm>
            <a:off x="838200" y="4493945"/>
            <a:ext cx="6738257" cy="963612"/>
            <a:chOff x="823125" y="4499146"/>
            <a:chExt cx="6215341" cy="888832"/>
          </a:xfrm>
        </p:grpSpPr>
        <p:pic>
          <p:nvPicPr>
            <p:cNvPr id="7" name="Picture 4">
              <a:extLst>
                <a:ext uri="{FF2B5EF4-FFF2-40B4-BE49-F238E27FC236}">
                  <a16:creationId xmlns:a16="http://schemas.microsoft.com/office/drawing/2014/main" id="{5803AEC4-70DC-D680-794A-75633EB70E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54" t="26702" b="46100"/>
            <a:stretch/>
          </p:blipFill>
          <p:spPr bwMode="auto">
            <a:xfrm>
              <a:off x="823125" y="4499146"/>
              <a:ext cx="6215341" cy="888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291F69C2-A3C7-DBB0-EF2E-E4F6E1B1B5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897" t="44723" r="55053" b="34525"/>
            <a:stretch/>
          </p:blipFill>
          <p:spPr bwMode="auto">
            <a:xfrm>
              <a:off x="1462652" y="4644652"/>
              <a:ext cx="1932239" cy="678180"/>
            </a:xfrm>
            <a:prstGeom prst="rect">
              <a:avLst/>
            </a:prstGeom>
            <a:ln>
              <a:noFill/>
            </a:ln>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80815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B6934F-11FB-BD87-751B-9C0450637DC5}"/>
              </a:ext>
            </a:extLst>
          </p:cNvPr>
          <p:cNvSpPr>
            <a:spLocks noGrp="1"/>
          </p:cNvSpPr>
          <p:nvPr>
            <p:ph type="title"/>
          </p:nvPr>
        </p:nvSpPr>
        <p:spPr>
          <a:xfrm>
            <a:off x="1493132" y="365125"/>
            <a:ext cx="9860667" cy="1325563"/>
          </a:xfrm>
        </p:spPr>
        <p:txBody>
          <a:bodyPr/>
          <a:lstStyle/>
          <a:p>
            <a:r>
              <a:rPr lang="zh-TW" altLang="en-US" dirty="0"/>
              <a:t>使用者故事</a:t>
            </a:r>
          </a:p>
        </p:txBody>
      </p:sp>
      <p:pic>
        <p:nvPicPr>
          <p:cNvPr id="6" name="內容版面配置區 5" descr="一張含有 文字, 螢幕擷取畫面, 數字, 字型 的圖片&#10;&#10;自動產生的描述">
            <a:extLst>
              <a:ext uri="{FF2B5EF4-FFF2-40B4-BE49-F238E27FC236}">
                <a16:creationId xmlns:a16="http://schemas.microsoft.com/office/drawing/2014/main" id="{98742118-C0BC-686B-45E0-6BCDE0BB967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3134" b="8708"/>
          <a:stretch/>
        </p:blipFill>
        <p:spPr>
          <a:xfrm>
            <a:off x="6091871" y="230189"/>
            <a:ext cx="5975478" cy="6397624"/>
          </a:xfrm>
        </p:spPr>
      </p:pic>
      <p:pic>
        <p:nvPicPr>
          <p:cNvPr id="5" name="圖片 4">
            <a:extLst>
              <a:ext uri="{FF2B5EF4-FFF2-40B4-BE49-F238E27FC236}">
                <a16:creationId xmlns:a16="http://schemas.microsoft.com/office/drawing/2014/main" id="{60FD85D5-5CD7-5B38-07A6-321350147664}"/>
              </a:ext>
            </a:extLst>
          </p:cNvPr>
          <p:cNvPicPr>
            <a:picLocks noChangeAspect="1"/>
          </p:cNvPicPr>
          <p:nvPr/>
        </p:nvPicPr>
        <p:blipFill>
          <a:blip r:embed="rId4"/>
          <a:stretch>
            <a:fillRect/>
          </a:stretch>
        </p:blipFill>
        <p:spPr>
          <a:xfrm>
            <a:off x="2520203" y="7375037"/>
            <a:ext cx="8439150" cy="6229350"/>
          </a:xfrm>
          <a:prstGeom prst="rect">
            <a:avLst/>
          </a:prstGeom>
          <a:ln>
            <a:noFill/>
          </a:ln>
          <a:effectLst>
            <a:outerShdw blurRad="266700" dist="139700" dir="2700000" algn="tl" rotWithShape="0">
              <a:srgbClr val="333333">
                <a:alpha val="33000"/>
              </a:srgbClr>
            </a:outerShdw>
          </a:effectLst>
        </p:spPr>
      </p:pic>
      <p:sp>
        <p:nvSpPr>
          <p:cNvPr id="3" name="矩形 2">
            <a:extLst>
              <a:ext uri="{FF2B5EF4-FFF2-40B4-BE49-F238E27FC236}">
                <a16:creationId xmlns:a16="http://schemas.microsoft.com/office/drawing/2014/main" id="{297DCEE1-A101-238D-25E2-FDC1C55E969E}"/>
              </a:ext>
            </a:extLst>
          </p:cNvPr>
          <p:cNvSpPr/>
          <p:nvPr/>
        </p:nvSpPr>
        <p:spPr>
          <a:xfrm>
            <a:off x="5725410" y="1"/>
            <a:ext cx="6466590" cy="6858000"/>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9CFFFE2D-9038-9172-6EEA-09434F15B779}"/>
              </a:ext>
            </a:extLst>
          </p:cNvPr>
          <p:cNvPicPr>
            <a:picLocks noChangeAspect="1"/>
          </p:cNvPicPr>
          <p:nvPr/>
        </p:nvPicPr>
        <p:blipFill rotWithShape="1">
          <a:blip r:embed="rId5"/>
          <a:srcRect l="7592" t="17495" r="33103" b="4246"/>
          <a:stretch/>
        </p:blipFill>
        <p:spPr>
          <a:xfrm>
            <a:off x="838201" y="1674977"/>
            <a:ext cx="6665342" cy="4947599"/>
          </a:xfrm>
          <a:prstGeom prst="rect">
            <a:avLst/>
          </a:prstGeom>
          <a:ln>
            <a:noFill/>
          </a:ln>
          <a:effectLst>
            <a:outerShdw blurRad="266700" dist="139700" dir="2700000" algn="tl" rotWithShape="0">
              <a:srgbClr val="333333">
                <a:alpha val="33000"/>
              </a:srgbClr>
            </a:outerShdw>
          </a:effectLst>
        </p:spPr>
      </p:pic>
    </p:spTree>
    <p:extLst>
      <p:ext uri="{BB962C8B-B14F-4D97-AF65-F5344CB8AC3E}">
        <p14:creationId xmlns:p14="http://schemas.microsoft.com/office/powerpoint/2010/main" val="119238360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2">
      <a:majorFont>
        <a:latin typeface="Noto Sans T Chinese Bold"/>
        <a:ea typeface="Noto Sans T Chinese Bold"/>
        <a:cs typeface=""/>
      </a:majorFont>
      <a:minorFont>
        <a:latin typeface="Noto Sans CJK TC DemiLight"/>
        <a:ea typeface="Noto Sans CJK TC Demi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2">
      <a:majorFont>
        <a:latin typeface="Noto Sans T Chinese Bold"/>
        <a:ea typeface="Noto Sans T Chinese Bold"/>
        <a:cs typeface=""/>
      </a:majorFont>
      <a:minorFont>
        <a:latin typeface="Noto Sans CJK TC DemiLight"/>
        <a:ea typeface="Noto Sans CJK TC Demi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1998</TotalTime>
  <Words>3853</Words>
  <Application>Microsoft Office PowerPoint</Application>
  <PresentationFormat>寬螢幕</PresentationFormat>
  <Paragraphs>381</Paragraphs>
  <Slides>61</Slides>
  <Notes>31</Notes>
  <HiddenSlides>0</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61</vt:i4>
      </vt:variant>
    </vt:vector>
  </HeadingPairs>
  <TitlesOfParts>
    <vt:vector size="71" baseType="lpstr">
      <vt:lpstr>-apple-system</vt:lpstr>
      <vt:lpstr>gg sans</vt:lpstr>
      <vt:lpstr>inherit</vt:lpstr>
      <vt:lpstr>Noto Sans CJK TC DemiLight</vt:lpstr>
      <vt:lpstr>Noto Sans T Chinese Bold</vt:lpstr>
      <vt:lpstr>Arial</vt:lpstr>
      <vt:lpstr>Calibri</vt:lpstr>
      <vt:lpstr>Noto Sans</vt:lpstr>
      <vt:lpstr>Office 佈景主題</vt:lpstr>
      <vt:lpstr>自訂設計</vt:lpstr>
      <vt:lpstr>倍而兔募資平台</vt:lpstr>
      <vt:lpstr>PowerPoint 簡報</vt:lpstr>
      <vt:lpstr>起心動念</vt:lpstr>
      <vt:lpstr>一切的起點 ...</vt:lpstr>
      <vt:lpstr>起心動念</vt:lpstr>
      <vt:lpstr>概念發想、企劃</vt:lpstr>
      <vt:lpstr>過程</vt:lpstr>
      <vt:lpstr>概念發想</vt:lpstr>
      <vt:lpstr>使用者故事</vt:lpstr>
      <vt:lpstr>規劃平台架構</vt:lpstr>
      <vt:lpstr>繪製 Wireframe</vt:lpstr>
      <vt:lpstr>網站風格</vt:lpstr>
      <vt:lpstr>頁面設計</vt:lpstr>
      <vt:lpstr>設計系統</vt:lpstr>
      <vt:lpstr>開發過程</vt:lpstr>
      <vt:lpstr>API 規格</vt:lpstr>
      <vt:lpstr>ERD</vt:lpstr>
      <vt:lpstr>PowerPoint 簡報</vt:lpstr>
      <vt:lpstr>前端路由規劃</vt:lpstr>
      <vt:lpstr>實作 – 前後端開發的任務牆</vt:lpstr>
      <vt:lpstr>使用技術</vt:lpstr>
      <vt:lpstr>使用技術</vt:lpstr>
      <vt:lpstr>其他工具</vt:lpstr>
      <vt:lpstr>開發過程</vt:lpstr>
      <vt:lpstr>團隊成員</vt:lpstr>
      <vt:lpstr>團隊成員</vt:lpstr>
      <vt:lpstr>成員介紹</vt:lpstr>
      <vt:lpstr>平台功能展示</vt:lpstr>
      <vt:lpstr>平台功能展示</vt:lpstr>
      <vt:lpstr>平台功能展示</vt:lpstr>
      <vt:lpstr>問題與解方 挑戰和突破</vt:lpstr>
      <vt:lpstr>問題與解方</vt:lpstr>
      <vt:lpstr>問題與解方</vt:lpstr>
      <vt:lpstr>PowerPoint 簡報</vt:lpstr>
      <vt:lpstr>PowerPoint 簡報</vt:lpstr>
      <vt:lpstr>PowerPoint 簡報</vt:lpstr>
      <vt:lpstr>PowerPoint 簡報</vt:lpstr>
      <vt:lpstr>PowerPoint 簡報</vt:lpstr>
      <vt:lpstr>PowerPoint 簡報</vt:lpstr>
      <vt:lpstr>PowerPoint 簡報</vt:lpstr>
      <vt:lpstr>最喜歡的點、巧思</vt:lpstr>
      <vt:lpstr>Loading</vt:lpstr>
      <vt:lpstr>贊助結帳的 `補整數`</vt:lpstr>
      <vt:lpstr>資料建置</vt:lpstr>
      <vt:lpstr>未來展望</vt:lpstr>
      <vt:lpstr>PowerPoint 簡報</vt:lpstr>
      <vt:lpstr>PowerPoint 簡報</vt:lpstr>
      <vt:lpstr>心得</vt:lpstr>
      <vt:lpstr>開發時程</vt:lpstr>
      <vt:lpstr>時程</vt:lpstr>
      <vt:lpstr>感想</vt:lpstr>
      <vt:lpstr>大家一起朝著一個方向努力， 好像不可能的事情， 也變得不是那麼難了</vt:lpstr>
      <vt:lpstr>目　錄</vt:lpstr>
      <vt:lpstr>一切的起點 ...</vt:lpstr>
      <vt:lpstr>創作理念</vt:lpstr>
      <vt:lpstr>創作理念</vt:lpstr>
      <vt:lpstr>概念發想</vt:lpstr>
      <vt:lpstr>網站外觀設計</vt:lpstr>
      <vt:lpstr>網站風格</vt:lpstr>
      <vt:lpstr>平台設計</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琇安 詹</dc:creator>
  <cp:lastModifiedBy>琇安 詹</cp:lastModifiedBy>
  <cp:revision>39</cp:revision>
  <dcterms:created xsi:type="dcterms:W3CDTF">2023-06-17T15:43:24Z</dcterms:created>
  <dcterms:modified xsi:type="dcterms:W3CDTF">2023-06-29T13:58:23Z</dcterms:modified>
</cp:coreProperties>
</file>